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5" r:id="rId22"/>
    <p:sldId id="278" r:id="rId23"/>
    <p:sldId id="279" r:id="rId24"/>
    <p:sldId id="280" r:id="rId25"/>
    <p:sldId id="282" r:id="rId26"/>
    <p:sldId id="284" r:id="rId27"/>
    <p:sldId id="285" r:id="rId28"/>
    <p:sldId id="281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060BF0-7F3F-4E39-919F-342117B4753F}">
          <p14:sldIdLst>
            <p14:sldId id="256"/>
            <p14:sldId id="257"/>
            <p14:sldId id="258"/>
            <p14:sldId id="266"/>
            <p14:sldId id="259"/>
            <p14:sldId id="260"/>
            <p14:sldId id="261"/>
            <p14:sldId id="262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5"/>
            <p14:sldId id="278"/>
            <p14:sldId id="279"/>
            <p14:sldId id="280"/>
            <p14:sldId id="282"/>
            <p14:sldId id="284"/>
            <p14:sldId id="285"/>
            <p14:sldId id="28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>
        <p:scale>
          <a:sx n="110" d="100"/>
          <a:sy n="110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1:24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711 362 24575,'-4'0'0,"-6"-5"0,-10-5 0,-10-6 0,-14-8 0,-3-1 0,-2 0 0,-6-1 0,1 1 0,-2 0 0,-1-1 0,5 0 0,-1 1 0,-2-6 0,6 4 0,6 2 0,10 5-8191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1.17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 94 24575,'3'-7'0,"-1"1"0,1 0 0,1 0 0,-1 1 0,1-1 0,0 1 0,0-1 0,7-5 0,-3 0 0,15-14 0,-23 25 0,0 0 0,0 0 0,0 1 0,0-1 0,0 0 0,0 0 0,0 0 0,0 0 0,0 0 0,0 0 0,0 0 0,0 0 0,0 0 0,0 0 0,0 0 0,0 0 0,0 0 0,0 0 0,0 0 0,0 1 0,0-1 0,0 0 0,1 0 0,-1 0 0,0 0 0,0 0 0,0 0 0,0 0 0,0 0 0,0 0 0,0 0 0,0 0 0,0 0 0,0 0 0,0 0 0,0 0 0,0 0 0,1 0 0,-1 0 0,0 0 0,0 0 0,0 0 0,0 0 0,0 0 0,0 0 0,0 0 0,0 0 0,0-1 0,0 1 0,0 0 0,0 0 0,0 0 0,0 0 0,1 0 0,-10 18 0,-1-3 0,-1 0 0,0 0 0,-1-1 0,-1 0 0,-17 14 0,48-67 0,36-35-1365,-49 69-5461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3.1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44 162 24575,'-2'0'0,"1"1"0,-1-1 0,1 1 0,0-1 0,-1 1 0,1-1 0,0 1 0,-1 0 0,1 0 0,0 0 0,0 0 0,0 0 0,-1 0 0,1 0 0,0 0 0,0 0 0,1 0 0,-1 1 0,0-1 0,0 0 0,1 1 0,-1-1 0,0 2 0,-13 38 0,12-34 0,2-21 0,0 1 0,1-1 0,0 0 0,1 0 0,0 1 0,5-14 0,10-17 15,16-33-1395,-31 73-5446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4.4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12 173 24575,'0'5'0,"0"-2"0,1 0 0,-1-1 0,0 1 0,0 0 0,-1-1 0,1 1 0,0 0 0,-1-1 0,0 1 0,1 0 0,-1-1 0,0 1 0,0-1 0,-3 4 0,4-9 0,-1-1 0,0 1 0,1-1 0,0 1 0,0-1 0,0 1 0,0-1 0,1-5 0,3-7 20,1 0 1,0 1-1,1-1 0,0 1 0,11-17 0,14-37-1506,-29 65-5340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5.88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34 141 24575,'-1'5'0,"0"1"0,0 0 0,0-1 0,-1 1 0,0-1 0,0 1 0,-5 8 0,4-8 0,0-1 0,1 1 0,0 0 0,0-1 0,0 1 0,-1 11 0,7-43 0,1 1 0,1-1 0,1 1 0,2 0 0,11-25 0,25-14-1365,-43 60-5461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6.6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7.87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17 103 24575,'0'3'0,"0"-1"0,0 1 0,0-1 0,-1 1 0,1-1 0,-1 1 0,1-1 0,-1 1 0,0-1 0,0 1 0,0-1 0,0 0 0,0 1 0,-2 1 0,3-4 0,-1 0 0,1 1 0,0-1 0,0 0 0,0 0 0,0 0 0,0 0 0,0 0 0,-1 0 0,1 0 0,0 0 0,0 0 0,0 0 0,0 0 0,0 0 0,0 0 0,-1 0 0,1 0 0,0 0 0,0 0 0,0 0 0,0 0 0,0 0 0,-1 0 0,1 0 0,0 0 0,0 0 0,0 0 0,0 0 0,0-1 0,0 1 0,-1 0 0,1 0 0,0 0 0,0 0 0,0 0 0,0 0 0,0 0 0,0 0 0,0-1 0,0 1 0,0 0 0,0 0 0,0 0 0,-1 0 0,1 0 0,0 0 0,0-1 0,0 1 0,0 0 0,0 0 0,0 0 0,0 0 0,0 0 0,0-1 0,0 1 0,0 0 0,0 0 0,1 0 0,-1 0 0,3-27 0,1 15 0,0 0 0,1 0 0,11-20 0,4-10 0,-20 40-1365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19.4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24575,'0'1'0,"0"1"0,0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20.7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84 24575,'-1'0'0,"-1"0"0,1 1 0,0-1 0,0 1 0,0-1 0,0 1 0,0 0 0,1 0 0,-1-1 0,0 1 0,0 0 0,0 0 0,1 0 0,-1 0 0,0 0 0,1 0 0,-1 0 0,1 0 0,-1 1 0,0 1 0,7-21 0,-4 12-91,0 0 0,0 0 0,1 1 0,0-1 0,0 1 0,0-1 0,1 1 0,-1 0 0,1 0 0,0 1 0,1-1 0,-1 1 0,1 0 0,7-5 0,-7 6-6735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21.4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49 1 24575,'-1'4'0,"0"0"0,-1 0 0,0 0 0,0 0 0,0-1 0,-1 1 0,-4 6 0,-6 11 0,-2 11-1365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2:18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158 206 24575,'391'14'0,"-48"0"0,-432 0 0,-559-3 0,494-12 0,975-25 0,-773 22 0,581-42 0,-335 58 0,-55 1 0,156-26 0,72 0 0,60 39 0,111 1 0,-537-26 0,114-4 0,-104-9 0,53-2 0,-56 13 0,-24 2 0,0-3 0,0-5 0,85-17 0,-101 14 0,0 2 0,0 3 0,112 7 0,-69 0 0,1394-1 0,-1409-6 0,-1-4 0,95-21 0,14-2 0,-67 8 0,-86 13 0,0 3 0,66-3 0,24 14 0,97-5 0,-170-10 0,-50 7 0,0 2 0,30-3 0,209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2:19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2:26.1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3:32:28.3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1:41.4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5:56.2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325 216 24575,'-3'2'0,"0"1"0,0 0 0,0 0 0,1 0 0,-1 0 0,1 0 0,0 0 0,0 1 0,0-1 0,0 1 0,1-1 0,-3 8 0,1-4 0,-81 165 0,84-172 0,0 1 0,0-1 0,0 1 0,0 0 0,0-1 0,-1 1 0,1-1 0,0 1 0,0-1 0,-1 1 0,1 0 0,0-1 0,-1 1 0,1-1 0,0 0 0,-1 1 0,1-1 0,-1 1 0,1-1 0,-1 1 0,1-1 0,-1 0 0,1 1 0,-1-1 0,1 0 0,-1 0 0,1 1 0,-1-1 0,-1 0 0,4-20 0,13-34 0,-7 32 0,-5 15 0,0 0 0,-1-1 0,1 1 0,-2-1 0,1 1 0,-1-1 0,0 0 0,0-9 0,-1 17 0,0 0 0,0 0 0,0 0 0,0 0 0,0 0 0,0-1 0,0 1 0,0 0 0,0 0 0,0 0 0,0 0 0,0 0 0,0 0 0,0 0 0,0-1 0,0 1 0,0 0 0,0 0 0,-1 0 0,1 0 0,0 0 0,0 0 0,0 0 0,0 0 0,0 0 0,0 0 0,0-1 0,0 1 0,0 0 0,-1 0 0,1 0 0,0 0 0,0 0 0,0 0 0,0 0 0,0 0 0,0 0 0,0 0 0,-1 0 0,1 0 0,0 0 0,0 0 0,0 0 0,0 0 0,0 0 0,0 0 0,0 0 0,-1 0 0,1 0 0,0 0 0,0 1 0,0-1 0,0 0 0,0 0 0,0 0 0,0 0 0,0 0 0,0 0 0,-1 0 0,1 0 0,0 0 0,0 0 0,0 1 0,0-1 0,0 0 0,0 0 0,0 0 0,-9 13 0,-6 16 0,-5 21 0,26-124 0,-3 48 0,-9 45 0,-8 42 0,-8 44 0,21-205 0,1 94 0,-1-31 0,-3 31 0,-4 24 0,-4 36 0,-9 90 0,23-187 0,-1 22 0,0-1 0,1 1 0,6-23 0,-6 85 0,1-15 0,-5 36 0,1-39 0,1 1 0,0 0 0,5 26 0,10-88 0,31-169 0,-69 282 0,-57 124 0,23-64 0,86-288 0,63-171 0,-92 324 0,0 0 0,0 0 0,1 0 0,-1 0 0,0 0 0,0 0 0,0 0 0,0 0 0,0 0 0,0 0 0,1 0 0,-1 0 0,0 0 0,0 0 0,0 0 0,0 0 0,0 0 0,0 0 0,1 0 0,-1 0 0,0 0 0,0 0 0,0 0 0,0 0 0,0 0 0,0 0 0,1 0 0,-1 0 0,0 0 0,0 0 0,0 0 0,0 0 0,0 0 0,0 0 0,0-1 0,0 1 0,1 0 0,-1 0 0,0 0 0,0 0 0,0 0 0,0 0 0,0 0 0,0-1 0,0 1 0,0 0 0,0 0 0,0 0 0,0 0 0,0 0 0,0 0 0,0-1 0,0 1 0,0 0 0,0 0 0,0 0 0,0 0 0,0 0 0,0-1 0,2 19 0,-4 28 0,-53 186 0,16-78 0,53-201 0,2 2 0,24-49 0,-11 27 0,8-16 0,33-93 0,-116 261 0,-29 76 0,-34 69 0,219-413 0,-70 121 0,-3-1 0,44-105 0,-279 647 0,188-465 0,14-36 0,14-38 0,93-282 0,-167 529 0,-1-59 0,-7 23 0,57-114 0,-4 7 0,5-29 0,0 0 0,1 0 0,0 0 0,1 1 0,1 0 0,1 0 0,0-1 0,1 20 0,1-35 0,-1 0 0,1 0 0,0 1 0,0-1 0,0 0 0,0 0 0,0 0 0,0 0 0,0 0 0,0 0 0,0 0 0,0 0 0,0 0 0,0 1 0,0-1 0,0 0 0,0 0 0,0 0 0,0 0 0,0 0 0,0 0 0,1 0 0,-1 0 0,0 1 0,0-1 0,0 0 0,0 0 0,0 0 0,0 0 0,0 0 0,0 0 0,0 0 0,0 0 0,0 0 0,0 0 0,0 0 0,1 0 0,-1 0 0,0 0 0,0 0 0,0 0 0,0 1 0,0-1 0,0 0 0,0 0 0,0 0 0,1 0 0,-1 0 0,0 0 0,0 0 0,0 0 0,0 0 0,0-1 0,0 1 0,0 0 0,0 0 0,0 0 0,1 0 0,-1 0 0,0 0 0,0 0 0,0 0 0,0 0 0,0 0 0,0 0 0,0 0 0,0 0 0,0 0 0,8-11 0,7-14 0,74-209 0,-24 56 0,-27 77 0,-139 382 0,84-231 0,12-8 0,7-37 0,2-28 0,1-6 0,2 0 0,1 0 0,21-48 0,9-34 0,-88 258 0,29-93 0,3 0 0,-17 80 0,89-264 0,59-145 0,-157 426 0,-32 68 0,76-233 0,1 0 0,0 1 0,1-1 0,6-26 0,-12 58 0,1 0 0,0 0 0,1 0 0,1 0 0,1 1 0,2 25 0,24-104 0,-13-12 0,-4 14 0,9-4 0,-10 35 0,10-48 0,-5 12 0,3 1 0,2 0 0,4 1 0,29-60 0,-46 111 0,3-2 0,-5 24 0,-4 24 0,-7-6 0,-1 0 0,-1-1 0,-2 0 0,-1-1 0,-1 0 0,-1-1 0,-2-1 0,0 0 0,-27 29 0,55-84 0,17-25 0,168-238 0,-194 290 0,-2 7 0,-8 15 0,-14 29 0,-43 69 0,26-51 0,-44 106 0,113-254 0,4 1 0,3 2 0,80-125 0,-347 572 0,224-362 0,6-12 0,12-25 0,24-46 0,21-28 0,21-44 0,-71 124 0,-20 30 0,-24 34 0,14-12 0,1 2 0,1 0 0,-31 66 0,65-104 0,8-12 0,169-218 0,-310 432 0,-12-4 0,203-294 0,98-108 0,-445 576 0,258-336 0,14-20 0,14-19 0,182-227 0,-291 367 0,-73 107 0,214-296 0,95-103 0,-86 108 0,-3-1 0,-2-4 0,54-89 0,-95 139 0,8-17 0,-13 26 0,-11 14 0,-56 66 0,51-62 0,1 0 0,0 1 0,1 0 0,1 1 0,1 1 0,-12 24 0,24-44 0,1 0 0,-1 0 0,0 0 0,1-1 0,-1 1 0,0 0 0,1 0 0,-1 0 0,0 0 0,1 0 0,-1 0 0,0 0 0,1 0 0,-1 0 0,1 0 0,-1 0 0,0 0 0,1 0 0,-1 0 0,0 0 0,1 0 0,-1 0 0,1 0 0,-1 0 0,0 0 0,1 1 0,-1-1 0,0 0 0,1 0 0,-1 0 0,0 1 0,0-1 0,1 0 0,-1 0 0,0 1 0,0-1 0,1 0 0,-1 1 0,0-1 0,0 0 0,0 1 0,1-1 0,-1 0 0,0 1 0,0-1 0,0 1 0,0-1 0,0 0 0,0 1 0,0-1 0,0 0 0,0 1 0,0-1 0,0 1 0,0-1 0,0 0 0,0 1 0,0-1 0,0 0 0,-1 1 0,1-1 0,0 0 0,0 1 0,0-1 0,-1 1 0,31-17 0,-29 15 0,45-30 0,-1-2 0,-1-3 0,-2-1 0,-2-1 0,59-75 0,-98 110 0,-6 5 0,-19 13 0,-30 23 0,16-15 0,38-23 0,0 1 0,-1-1 0,1 0 0,0 0 0,0 0 0,0 0 0,0 0 0,-1 0 0,1 0 0,0 1 0,0-1 0,0 0 0,-1 0 0,1 0 0,0 0 0,0 0 0,-1 0 0,1 0 0,0 0 0,0 0 0,0 0 0,-1 0 0,1 0 0,0 0 0,0 0 0,0 0 0,-1-1 0,1 1 0,0 0 0,0 0 0,0 0 0,-1 0 0,1 0 0,0 0 0,0-1 0,0 1 0,0 0 0,-1 0 0,1 0 0,0 0 0,0-1 0,0 1 0,0 0 0,0 0 0,0 0 0,0-1 0,-1 1 0,13-23 0,63-69 0,-245 272 0,156-170 0,20-23 0,18-22 0,36-24 0,-34 35 0,-20 19 0,-6 6 0,-178 213 0,233-281 0,2 3 0,100-87 0,-188 180 0,10-9 0,-1-1 0,-28 19 0,112-95 0,57-35 0,-292 254 0,141-134 0,163-145 0,-160 144 0,-61 43 0,104-81 0,-9 6 0,1 0 0,0 0 0,0 0 0,13-6 0,-84 74 0,42-42 0,24-19 0,14-12 0,5-3 0,-23 18 0,-34 28 0,24-21 0,3-3 0,-1 0 0,21-16 0,74-58 0,-206 159 0,154-127 0,-9 8 0,-19 21 0,-9 10 0,-16 13 0,16-15 0,1 0 0,-1 0 0,1 0 0,-1 1 0,1-1 0,0 1 0,-3 6 0,51-51 0,-72 74 0,22-25 0,-1 1 0,0-2 0,-1 1 0,0-1 0,-15 12 0,28-36 0,11-9 0,-15 24 0,19-24 0,0 0 0,2 2 0,30-26 0,-61 73 0,-12 14 0,12-24 0,4-7 0,0 1 0,0-1 0,0 0 0,-1 0 0,0-1 0,-13 12 0,59-74 0,-21 34 0,-10 12 0,0 0 0,-1-1 0,-1 0 0,10-17 0,-67 64 0,24-8 0,23-22 0,17-20 0,33-35 0,-25 25 0,-54 59 0,19-21 0,-6 6 0,30-37 0,2-1 0,10-15 0,2 1 0,36-37 0,-105 121 0,27-31 0,0 0 0,-27 23 0,44-43 0,0-1 0,0 0 0,0 0 0,0 0 0,0 1 0,-1-1 0,1 0 0,0 0 0,0 1 0,0-1 0,0 0 0,0 0 0,0 0 0,0 1 0,-1-1 0,1 0 0,0 0 0,0 0 0,0 0 0,-1 1 0,1-1 0,0 0 0,0 0 0,0 0 0,-1 0 0,1 0 0,0 0 0,0 0 0,-1 0 0,1 0 0,0 1 0,0-1 0,0 0 0,-1 0 0,1 0 0,0 0 0,0 0 0,-1-1 0,1 1 0,0 0 0,0 0 0,-1 0 0,1 0 0,0 0 0,0 0 0,0 0 0,-1 0 0,1 0 0,0-1 0,0 1 0,0 0 0,-1 0 0,1 0 0,0 0 0,0-1 0,6-16 0,15-23 0,-1 5 0,-20 27 0,-17 22 0,-39 42 0,27-25 0,-41 34 0,78-71 0,4-3 0,0 0 0,0-1 0,-1 0 0,-1 0 0,0-1 0,10-13 0,-19 18-1365,-1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06.2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141 484 24575,'1'-6'0,"1"-1"0,0 0 0,1 1 0,0-1 0,0 1 0,0 0 0,0 0 0,1 0 0,0 1 0,1-1 0,-1 1 0,1 0 0,8-8 0,19-23 0,-19 20 0,0 1 0,1 0 0,0 2 0,1-1 0,33-21 0,-24 18 0,37-35 0,-42 35 0,1 0 0,32-21 0,-18 15 0,-29 19 0,0-1 0,0 1 0,-1-1 0,0 0 0,7-10 0,-9 11 0,1 0 0,-1 0 0,1 1 0,0-1 0,0 1 0,0 0 0,0 0 0,0 0 0,1 0 0,0 1 0,-1-1 0,1 1 0,0 0 0,5-2 0,-33 17 0,0 1 0,1 1 0,-30 26 0,41-32 0,15-12 0,35-30 0,-35 31 0,-5 4 0,-19 18 0,-134 128 0,114-104 0,7-10 0,2 3 0,1 0 0,-34 54 0,25-4 0,31-64 0,-1 0 0,-15 24 0,11-24 0,0 1 0,1 0 0,2 0 0,-17 52 0,23-65 0,9-38 0,14-46 0,8 8 0,-12 28 0,33-64 0,8 13 0,42-50 0,-44 65-1365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4:26:08.4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51 146 24575,'-22'52'0,"-7"-1"0,44-119 0,-5 48 0,1-1 0,0 2 0,2-1 0,0 2 0,1 0 0,1 0 0,31-26 0,-45 42-1365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577A-1470-CACD-2746-14D4579E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19485-764E-80C4-A403-4886F6946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CE12-E8C4-8A11-BEF3-1D2C41A6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F3D52-63C7-BD57-8889-2F8B4504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7134C-C128-92CE-16F1-CAE42F1D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CE20-0E42-5968-3769-5E7B1446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34482-48A3-1D20-3378-79EF10329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5A903-3B05-EFD7-3099-73766389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C34B4-A499-E310-448A-AE26D0D58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5F85B-9054-64E8-DECD-03C142B6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7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1DF81-7C67-FBF4-4D61-1D7F7F944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D43D7-0507-6317-F838-60B044AEC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583BA-CB01-10FF-7EC1-1A41B187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834A7-A97E-FC6C-0D2E-7632A0C0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0B30F-9DC3-A277-9409-47F8F286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7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9C19-8FF3-B8BF-1361-ECEE9A91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046AD-1F94-652D-DB0D-90C17EF15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2A01F-E12E-8304-4708-FDDD9AE7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C1D7C-D2E4-C77D-8C4C-FED4FC7E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1F1F0-E590-F304-9C54-D4DA2BF5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8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F036-C62E-D177-FC52-4A3CC317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846BB-742D-4CC9-D3CD-39CC27FFB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7B63E-13C3-1444-A8DB-0D6FE9A0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6849B-7AD0-F439-7E6F-1EC3EEB5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F58E9-1754-5D97-C431-51D26724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4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2F66-177D-ABB9-60F2-32BA0A04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0F79-111F-6E4C-8F95-D9F5D46B1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CA193-0A21-5C64-0F7E-09D72E3A8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10378-428F-B680-30FD-4424B165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8D9DB-3ED9-1F73-E565-EF7781B5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B4E90-38EA-5F7F-5E69-2DED7A9E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4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42CE-29D1-F253-4C53-C78D5BCD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8525F-3A01-4210-8CF4-A891BF25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CA648-C4B0-2498-5711-66949DF71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77D06-C649-4426-4DC2-EA4090C80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3EC56-0516-3E94-DA08-00588A977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7086F8-A030-79F0-9207-8DBA0552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FE051-69DA-0BA8-B7CF-C62251E3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EB4D5-AE35-159C-865A-697025B6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8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857E-9563-51B6-E71D-BD76962A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127C5-D63F-5B40-3891-0F44CB05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8B23E-7BBF-3200-A81B-2BE58D6E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89929-051D-DE09-BE77-65E47FF8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3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320C-3826-86AD-2EC4-F8B2A9A3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70778-77B4-A2E3-D04A-8B170FAE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E079-3D8E-3806-D4C5-E3384F88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4CB3-C109-2EE7-F157-E8B28485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CEFB-17A2-17EB-E759-5EB59B782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4E756-B3E3-1781-0D05-E1ABBEAFC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6DF5B-BAAA-83AD-1D38-42D9C5EA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23706-3791-3569-7AEE-79B46EEA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2E50B-F1ED-E75C-7ACB-7B2D3669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4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21BC-E31B-9E3C-3878-615F3E33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D2F4D-34FD-8EDC-FDE4-67C78E013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10EA4-34AB-51C8-19F2-77D120E2C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B9915-5275-6B34-D9FE-93E8971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839E9-1AE9-2930-D7A2-4F7E88BC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1854B-459E-A99E-8133-5D51DC60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1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BCEFF-71DC-568B-16A2-E3B039BA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22605-A97E-39A9-3E23-EEA1C0541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94E44-F226-E159-A22A-C6C6B639D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187E-C6A0-462D-BF1E-B71BEA90A508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4F725-D19D-3AA7-CEDF-D3A6F55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552C-8785-9CC6-42B8-0F14F57AF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B6AD4-0BB9-411F-8D85-75F6E6C0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ggybloggyogwr.com/2021/06/bridgend-countys-traffic-lights-set-to-be-monitored-by-rhondda-cynon-taf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angkok-traffic-jam-172608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23.png"/><Relationship Id="rId9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hyperlink" Target="https://creativecommons.org/licenses/by-nc/3.0/" TargetMode="External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44.png"/><Relationship Id="rId21" Type="http://schemas.openxmlformats.org/officeDocument/2006/relationships/image" Target="../media/image35.png"/><Relationship Id="rId34" Type="http://schemas.openxmlformats.org/officeDocument/2006/relationships/customXml" Target="../ink/ink16.xml"/><Relationship Id="rId7" Type="http://schemas.openxmlformats.org/officeDocument/2006/relationships/hyperlink" Target="https://en.wikipedia.org/wiki/C++" TargetMode="External"/><Relationship Id="rId12" Type="http://schemas.openxmlformats.org/officeDocument/2006/relationships/hyperlink" Target="https://creativecommons.org/licenses/by/3.0/" TargetMode="Externa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customXml" Target="../ink/ink18.xml"/><Relationship Id="rId2" Type="http://schemas.openxmlformats.org/officeDocument/2006/relationships/image" Target="../media/image28.jp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hyperlink" Target="https://www.globo.tech/learning-center/how-to-install-mysql-u17/" TargetMode="External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43.png"/><Relationship Id="rId40" Type="http://schemas.openxmlformats.org/officeDocument/2006/relationships/image" Target="../media/image33.jpg"/><Relationship Id="rId5" Type="http://schemas.openxmlformats.org/officeDocument/2006/relationships/hyperlink" Target="http://revolution52.net/python-cheat-sheet-chuleta-de-python/" TargetMode="External"/><Relationship Id="rId15" Type="http://schemas.openxmlformats.org/officeDocument/2006/relationships/image" Target="../media/image25.png"/><Relationship Id="rId23" Type="http://schemas.openxmlformats.org/officeDocument/2006/relationships/image" Target="../media/image3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image" Target="../media/image32.png"/><Relationship Id="rId19" Type="http://schemas.openxmlformats.org/officeDocument/2006/relationships/image" Target="../media/image34.png"/><Relationship Id="rId31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hyperlink" Target="https://pt.wikipedia.org/wiki/OpenCV" TargetMode="External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8.png"/><Relationship Id="rId30" Type="http://schemas.openxmlformats.org/officeDocument/2006/relationships/customXml" Target="../ink/ink14.xml"/><Relationship Id="rId35" Type="http://schemas.openxmlformats.org/officeDocument/2006/relationships/image" Target="../media/image42.png"/><Relationship Id="rId8" Type="http://schemas.openxmlformats.org/officeDocument/2006/relationships/image" Target="../media/image31.png"/><Relationship Id="rId3" Type="http://schemas.openxmlformats.org/officeDocument/2006/relationships/hyperlink" Target="https://python3.wannaphong.com/2016/01/machine-learning-tensorflow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C%9D%B8%EA%B3%B5-%EC%A7%80%EB%8A%A5-%EB%87%8C-%EC%83%9D%EA%B0%81-%EC%A0%9C%EC%96%B4-%EC%BB%B4%ED%93%A8%ED%84%B0-%EA%B3%BC%ED%95%99-%EA%B8%B0%EC%88%A0-%EA%B0%9C%EB%B0%9C%EC%9E%90-%EC%BB%B4%ED%93%A8%ED%84%B0-368592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raffic jam in a city&#10;&#10;Description automatically generated with low confidence">
            <a:extLst>
              <a:ext uri="{FF2B5EF4-FFF2-40B4-BE49-F238E27FC236}">
                <a16:creationId xmlns:a16="http://schemas.microsoft.com/office/drawing/2014/main" id="{1022738E-626E-498A-4959-0278902A1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48064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0FBC5-E77C-6F69-A094-6E4E64984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214789" cy="3181967"/>
          </a:xfrm>
        </p:spPr>
        <p:txBody>
          <a:bodyPr anchor="b">
            <a:normAutofit/>
          </a:bodyPr>
          <a:lstStyle/>
          <a:p>
            <a:pPr algn="l"/>
            <a:r>
              <a:rPr lang="en-US" sz="8000" dirty="0"/>
              <a:t>Traffic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0219F-B8BE-2A19-A55C-A99434E04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72922"/>
            <a:ext cx="4801387" cy="1208141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Student: Mihai Andrei Gherghinescu</a:t>
            </a:r>
          </a:p>
          <a:p>
            <a:pPr algn="l"/>
            <a:r>
              <a:rPr lang="ro-RO" dirty="0"/>
              <a:t>Coordonator</a:t>
            </a:r>
            <a:r>
              <a:rPr lang="en-US" dirty="0"/>
              <a:t>: Lect. Dr. Todor Iva</a:t>
            </a:r>
            <a:r>
              <a:rPr lang="ro-RO" dirty="0"/>
              <a:t>șcu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189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78315-F714-525D-5512-9D5215B9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Autofit/>
          </a:bodyPr>
          <a:lstStyle/>
          <a:p>
            <a:r>
              <a:rPr lang="ro-RO" sz="4000" dirty="0"/>
              <a:t>Management bazat pe Sisteme de comunicare de acoperire mică(DSRC)</a:t>
            </a:r>
            <a:endParaRPr lang="en-US" sz="4000" dirty="0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8D32-42BA-E525-BA8A-39327DC77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6" cy="3320668"/>
          </a:xfrm>
        </p:spPr>
        <p:txBody>
          <a:bodyPr>
            <a:normAutofit/>
          </a:bodyPr>
          <a:lstStyle/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2200" b="0" dirty="0">
                <a:effectLst/>
                <a:latin typeface="Consolas" panose="020B0609020204030204" pitchFamily="49" charset="0"/>
              </a:rPr>
              <a:t>:</a:t>
            </a:r>
            <a:r>
              <a:rPr lang="ro-RO" sz="2200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o-RO" sz="2200" dirty="0">
                <a:latin typeface="Consolas" panose="020B0609020204030204" pitchFamily="49" charset="0"/>
              </a:rPr>
              <a:t>-</a:t>
            </a:r>
            <a:r>
              <a:rPr lang="it-IT" sz="2200" b="0" dirty="0">
                <a:effectLst/>
                <a:latin typeface="Consolas" panose="020B0609020204030204" pitchFamily="49" charset="0"/>
              </a:rPr>
              <a:t>folosirea </a:t>
            </a:r>
            <a:r>
              <a:rPr lang="ro-RO" sz="2200" b="0" dirty="0">
                <a:effectLst/>
                <a:latin typeface="Consolas" panose="020B0609020204030204" pitchFamily="49" charset="0"/>
              </a:rPr>
              <a:t>semnalelor radio specializate</a:t>
            </a:r>
            <a:endParaRPr lang="it-IT" sz="2200" b="0" dirty="0">
              <a:effectLst/>
              <a:latin typeface="Consolas" panose="020B0609020204030204" pitchFamily="49" charset="0"/>
            </a:endParaRPr>
          </a:p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en-US" sz="2200" b="0" dirty="0">
                <a:effectLst/>
                <a:latin typeface="Consolas" panose="020B0609020204030204" pitchFamily="49" charset="0"/>
              </a:rPr>
              <a:t>:</a:t>
            </a:r>
            <a:endParaRPr lang="ro-RO" sz="2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200" dirty="0">
                <a:latin typeface="Consolas" panose="020B0609020204030204" pitchFamily="49" charset="0"/>
              </a:rPr>
              <a:t>-</a:t>
            </a:r>
            <a:r>
              <a:rPr lang="ro-RO" sz="2200" b="0" dirty="0">
                <a:effectLst/>
                <a:latin typeface="Consolas" panose="020B0609020204030204" pitchFamily="49" charset="0"/>
              </a:rPr>
              <a:t>infrastructura actuală nu permite lansarea acestora</a:t>
            </a:r>
          </a:p>
          <a:p>
            <a:endParaRPr lang="en-US" sz="2200" dirty="0"/>
          </a:p>
        </p:txBody>
      </p:sp>
      <p:pic>
        <p:nvPicPr>
          <p:cNvPr id="5" name="Picture 4" descr="A picture containing car, intersection, vehicle, way&#10;&#10;Description automatically generated">
            <a:extLst>
              <a:ext uri="{FF2B5EF4-FFF2-40B4-BE49-F238E27FC236}">
                <a16:creationId xmlns:a16="http://schemas.microsoft.com/office/drawing/2014/main" id="{EA65D482-A2D5-E4CE-976B-AB2257718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9" r="2408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960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B84055-029C-4E86-8844-D05D96C02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2842C0-6210-4FDB-B1FF-C14C9273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9037F2-4CAF-446B-90DB-1480B247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28589C-AF3D-49CF-BD92-C1D1D2F5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171A1-210F-DA77-C442-F8EB6425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485" y="1600200"/>
            <a:ext cx="8201552" cy="2295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Abordarea problemei</a:t>
            </a:r>
          </a:p>
        </p:txBody>
      </p:sp>
    </p:spTree>
    <p:extLst>
      <p:ext uri="{BB962C8B-B14F-4D97-AF65-F5344CB8AC3E}">
        <p14:creationId xmlns:p14="http://schemas.microsoft.com/office/powerpoint/2010/main" val="158239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4C3ECC7E-9F16-2806-E20F-A74705B76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0" r="13689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9D03E-A60D-3FFA-9DCC-827B4860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Autofit/>
          </a:bodyPr>
          <a:lstStyle/>
          <a:p>
            <a:r>
              <a:rPr lang="ro-RO" sz="4000" dirty="0"/>
              <a:t>Sistemul nostru de gestionare a traficului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20ED-09B2-59F4-B1DF-9DA715517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ro-RO" sz="2000" dirty="0"/>
              <a:t>Extrage </a:t>
            </a:r>
            <a:r>
              <a:rPr lang="ro-RO" sz="2000" dirty="0">
                <a:solidFill>
                  <a:schemeClr val="accent2"/>
                </a:solidFill>
              </a:rPr>
              <a:t>punctele forte </a:t>
            </a:r>
            <a:r>
              <a:rPr lang="ro-RO" sz="2000" dirty="0"/>
              <a:t>ale </a:t>
            </a:r>
            <a:r>
              <a:rPr lang="ro-RO" sz="2000" dirty="0">
                <a:solidFill>
                  <a:schemeClr val="accent2"/>
                </a:solidFill>
              </a:rPr>
              <a:t>abordărilor prezentate</a:t>
            </a:r>
            <a:r>
              <a:rPr lang="ro-RO" sz="2000" dirty="0"/>
              <a:t> anterior</a:t>
            </a:r>
          </a:p>
          <a:p>
            <a:r>
              <a:rPr lang="ro-RO" sz="2000" dirty="0"/>
              <a:t>Reprezintă o </a:t>
            </a:r>
            <a:r>
              <a:rPr lang="ro-RO" sz="2000" dirty="0">
                <a:solidFill>
                  <a:schemeClr val="accent2"/>
                </a:solidFill>
              </a:rPr>
              <a:t>punte infrastructurală </a:t>
            </a:r>
            <a:r>
              <a:rPr lang="ro-RO" sz="2000" dirty="0"/>
              <a:t>către </a:t>
            </a:r>
            <a:r>
              <a:rPr lang="ro-RO" sz="2000" dirty="0">
                <a:solidFill>
                  <a:schemeClr val="accent2"/>
                </a:solidFill>
              </a:rPr>
              <a:t>sistemele</a:t>
            </a:r>
            <a:r>
              <a:rPr lang="ro-RO" sz="2000" dirty="0"/>
              <a:t> pe bază de </a:t>
            </a:r>
            <a:r>
              <a:rPr lang="ro-RO" sz="2000" dirty="0">
                <a:solidFill>
                  <a:schemeClr val="accent2"/>
                </a:solidFill>
              </a:rPr>
              <a:t>DSRC</a:t>
            </a:r>
          </a:p>
          <a:p>
            <a:r>
              <a:rPr lang="ro-RO" sz="2000" dirty="0"/>
              <a:t>Duce la </a:t>
            </a:r>
            <a:r>
              <a:rPr lang="ro-RO" sz="2000" dirty="0">
                <a:solidFill>
                  <a:schemeClr val="accent2"/>
                </a:solidFill>
              </a:rPr>
              <a:t>timpi mai mici de aștepare </a:t>
            </a:r>
            <a:r>
              <a:rPr lang="ro-RO" sz="2000" dirty="0"/>
              <a:t>și poate fi utilizat la </a:t>
            </a:r>
            <a:r>
              <a:rPr lang="ro-RO" sz="2000" dirty="0">
                <a:solidFill>
                  <a:schemeClr val="accent2"/>
                </a:solidFill>
              </a:rPr>
              <a:t>nivel global </a:t>
            </a:r>
          </a:p>
          <a:p>
            <a:r>
              <a:rPr lang="ro-RO" sz="2000" dirty="0"/>
              <a:t>Poate </a:t>
            </a:r>
            <a:r>
              <a:rPr lang="ro-RO" sz="2000" dirty="0">
                <a:solidFill>
                  <a:schemeClr val="accent2"/>
                </a:solidFill>
              </a:rPr>
              <a:t>funcționa</a:t>
            </a:r>
            <a:r>
              <a:rPr lang="ro-RO" sz="2000" dirty="0"/>
              <a:t> în </a:t>
            </a:r>
            <a:r>
              <a:rPr lang="ro-RO" sz="2000" dirty="0">
                <a:solidFill>
                  <a:schemeClr val="accent2"/>
                </a:solidFill>
              </a:rPr>
              <a:t>absența mai multor componente</a:t>
            </a:r>
            <a:r>
              <a:rPr lang="ro-RO" sz="2000" dirty="0"/>
              <a:t> software/hardware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571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E1E13-7E06-2111-B743-8D803BC2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o-RO" sz="5400" dirty="0"/>
              <a:t>Principii de bază ale sistemului</a:t>
            </a:r>
            <a:endParaRPr lang="en-US" sz="5400" dirty="0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841FA17F-7E32-373D-2677-FEC013C34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0" r="114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10230-BECC-2312-0E76-0CF9FEF1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ro-RO" sz="2200" dirty="0"/>
              <a:t>Folosește mai multe metode de a </a:t>
            </a:r>
            <a:r>
              <a:rPr lang="ro-RO" sz="2200" dirty="0">
                <a:solidFill>
                  <a:schemeClr val="accent2"/>
                </a:solidFill>
              </a:rPr>
              <a:t>capta date</a:t>
            </a:r>
          </a:p>
          <a:p>
            <a:r>
              <a:rPr lang="ro-RO" sz="2200" dirty="0"/>
              <a:t>Utilizează </a:t>
            </a:r>
            <a:r>
              <a:rPr lang="ro-RO" sz="2200" dirty="0">
                <a:solidFill>
                  <a:schemeClr val="accent2"/>
                </a:solidFill>
              </a:rPr>
              <a:t>capabilitațile DSRC </a:t>
            </a:r>
            <a:r>
              <a:rPr lang="ro-RO" sz="2200" dirty="0"/>
              <a:t>ale infrastructuri curente</a:t>
            </a:r>
          </a:p>
          <a:p>
            <a:r>
              <a:rPr lang="ro-RO" sz="2200" dirty="0"/>
              <a:t>Determină </a:t>
            </a:r>
            <a:r>
              <a:rPr lang="ro-RO" sz="2200" dirty="0">
                <a:solidFill>
                  <a:schemeClr val="accent2"/>
                </a:solidFill>
              </a:rPr>
              <a:t>starea traficului </a:t>
            </a:r>
            <a:r>
              <a:rPr lang="ro-RO" sz="2200" dirty="0"/>
              <a:t>în mod </a:t>
            </a:r>
            <a:r>
              <a:rPr lang="ro-RO" sz="2200" dirty="0">
                <a:solidFill>
                  <a:schemeClr val="accent2"/>
                </a:solidFill>
              </a:rPr>
              <a:t>dinamic</a:t>
            </a:r>
          </a:p>
          <a:p>
            <a:r>
              <a:rPr lang="ro-RO" sz="2200" dirty="0">
                <a:solidFill>
                  <a:schemeClr val="accent2"/>
                </a:solidFill>
              </a:rPr>
              <a:t>Adaptează durata luminilor </a:t>
            </a:r>
            <a:r>
              <a:rPr lang="ro-RO" sz="2200" dirty="0"/>
              <a:t>pe baza fluxului de vehicule</a:t>
            </a:r>
          </a:p>
          <a:p>
            <a:r>
              <a:rPr lang="ro-RO" sz="2200" dirty="0"/>
              <a:t>Se bazează pe interacțiune </a:t>
            </a:r>
            <a:r>
              <a:rPr lang="ro-RO" sz="2200" dirty="0">
                <a:solidFill>
                  <a:schemeClr val="accent2"/>
                </a:solidFill>
              </a:rPr>
              <a:t>client-server</a:t>
            </a:r>
            <a:r>
              <a:rPr lang="ro-RO" sz="2200" dirty="0"/>
              <a:t> pentru a primi datele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1089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17658-16A5-F172-5034-11DF525C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969264"/>
            <a:ext cx="3725777" cy="1316736"/>
          </a:xfrm>
        </p:spPr>
        <p:txBody>
          <a:bodyPr anchor="b">
            <a:noAutofit/>
          </a:bodyPr>
          <a:lstStyle/>
          <a:p>
            <a:r>
              <a:rPr lang="en-US" sz="4800" dirty="0"/>
              <a:t>Traffic Observer</a:t>
            </a:r>
            <a:r>
              <a:rPr lang="ro-RO" sz="4800" dirty="0"/>
              <a:t>(TO)</a:t>
            </a:r>
            <a:endParaRPr lang="en-US" sz="4800" dirty="0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FB9F-1CAC-490A-A67F-676C2FD8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/>
          </a:bodyPr>
          <a:lstStyle/>
          <a:p>
            <a:r>
              <a:rPr lang="ro-RO" sz="2600" dirty="0"/>
              <a:t>Client conectat la o </a:t>
            </a:r>
            <a:r>
              <a:rPr lang="ro-RO" sz="2600" dirty="0">
                <a:solidFill>
                  <a:schemeClr val="accent2"/>
                </a:solidFill>
              </a:rPr>
              <a:t>cameră</a:t>
            </a:r>
          </a:p>
          <a:p>
            <a:r>
              <a:rPr lang="ro-RO" sz="2600" dirty="0"/>
              <a:t>Corespunde unei </a:t>
            </a:r>
            <a:r>
              <a:rPr lang="ro-RO" sz="2600" dirty="0">
                <a:solidFill>
                  <a:schemeClr val="accent2"/>
                </a:solidFill>
              </a:rPr>
              <a:t>singure rute </a:t>
            </a:r>
            <a:r>
              <a:rPr lang="ro-RO" sz="2600" dirty="0"/>
              <a:t>de mers</a:t>
            </a:r>
          </a:p>
          <a:p>
            <a:r>
              <a:rPr lang="ro-RO" sz="2600" dirty="0">
                <a:solidFill>
                  <a:schemeClr val="accent2"/>
                </a:solidFill>
              </a:rPr>
              <a:t>Colectează date </a:t>
            </a:r>
            <a:r>
              <a:rPr lang="ro-RO" sz="2600" dirty="0"/>
              <a:t>folosind principii de </a:t>
            </a:r>
            <a:r>
              <a:rPr lang="ro-RO" sz="2600" dirty="0">
                <a:solidFill>
                  <a:schemeClr val="accent2"/>
                </a:solidFill>
              </a:rPr>
              <a:t>object-detection</a:t>
            </a:r>
          </a:p>
          <a:p>
            <a:r>
              <a:rPr lang="ro-RO" sz="2600" dirty="0"/>
              <a:t>Poate fi </a:t>
            </a:r>
            <a:r>
              <a:rPr lang="ro-RO" sz="2600" dirty="0">
                <a:solidFill>
                  <a:schemeClr val="accent2"/>
                </a:solidFill>
              </a:rPr>
              <a:t>instalat în serie</a:t>
            </a:r>
          </a:p>
          <a:p>
            <a:endParaRPr lang="en-US" sz="1700" dirty="0"/>
          </a:p>
        </p:txBody>
      </p:sp>
      <p:pic>
        <p:nvPicPr>
          <p:cNvPr id="5" name="Picture 4" descr="A picture containing vehicle, land vehicle, outdoor, road&#10;&#10;Description automatically generated">
            <a:extLst>
              <a:ext uri="{FF2B5EF4-FFF2-40B4-BE49-F238E27FC236}">
                <a16:creationId xmlns:a16="http://schemas.microsoft.com/office/drawing/2014/main" id="{15FFDBF8-5CC1-42B0-644A-0C3A6AFB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37" y="1371600"/>
            <a:ext cx="7166270" cy="4084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48E09-E5EE-93A3-1303-102F3A3CEACC}"/>
              </a:ext>
            </a:extLst>
          </p:cNvPr>
          <p:cNvSpPr/>
          <p:nvPr/>
        </p:nvSpPr>
        <p:spPr>
          <a:xfrm>
            <a:off x="4554071" y="1237130"/>
            <a:ext cx="7386917" cy="4383742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1F2F6-3682-225F-285C-DC08BF87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Vehicle Tracker</a:t>
            </a:r>
            <a:r>
              <a:rPr lang="ro-RO" sz="5400" dirty="0"/>
              <a:t>(VT)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2A916-F6F9-EF23-9813-1A0DB2544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856122"/>
          </a:xfrm>
        </p:spPr>
        <p:txBody>
          <a:bodyPr>
            <a:noAutofit/>
          </a:bodyPr>
          <a:lstStyle/>
          <a:p>
            <a:r>
              <a:rPr lang="ro-RO" sz="2200" dirty="0"/>
              <a:t>Client instalat direct pe </a:t>
            </a:r>
            <a:r>
              <a:rPr lang="ro-RO" sz="2200" dirty="0">
                <a:solidFill>
                  <a:schemeClr val="accent2"/>
                </a:solidFill>
              </a:rPr>
              <a:t>autovehicul</a:t>
            </a:r>
          </a:p>
          <a:p>
            <a:r>
              <a:rPr lang="ro-RO" sz="2200" dirty="0"/>
              <a:t>Folosește date de la </a:t>
            </a:r>
            <a:r>
              <a:rPr lang="ro-RO" sz="2200" dirty="0">
                <a:solidFill>
                  <a:schemeClr val="accent2"/>
                </a:solidFill>
              </a:rPr>
              <a:t>GPS</a:t>
            </a:r>
            <a:r>
              <a:rPr lang="ro-RO" sz="2200" dirty="0"/>
              <a:t> pentru a determina </a:t>
            </a:r>
            <a:r>
              <a:rPr lang="ro-RO" sz="2200" dirty="0">
                <a:solidFill>
                  <a:schemeClr val="accent2"/>
                </a:solidFill>
              </a:rPr>
              <a:t>poziția</a:t>
            </a:r>
            <a:r>
              <a:rPr lang="ro-RO" sz="2200" dirty="0"/>
              <a:t> c</a:t>
            </a:r>
            <a:r>
              <a:rPr lang="en-US" sz="2200" b="0" i="0" dirty="0">
                <a:effectLst/>
              </a:rPr>
              <a:t>â</a:t>
            </a:r>
            <a:r>
              <a:rPr lang="ro-RO" sz="2200" b="0" i="0" dirty="0">
                <a:effectLst/>
              </a:rPr>
              <a:t>t și </a:t>
            </a:r>
            <a:r>
              <a:rPr lang="ro-RO" sz="2200" b="0" i="0" dirty="0">
                <a:solidFill>
                  <a:schemeClr val="accent2"/>
                </a:solidFill>
                <a:effectLst/>
              </a:rPr>
              <a:t>direcția</a:t>
            </a:r>
            <a:r>
              <a:rPr lang="ro-RO" sz="2200" b="0" i="0" dirty="0">
                <a:effectLst/>
              </a:rPr>
              <a:t> de mers</a:t>
            </a:r>
            <a:endParaRPr lang="ro-RO" sz="2200" dirty="0"/>
          </a:p>
          <a:p>
            <a:r>
              <a:rPr lang="ro-RO" sz="2200" dirty="0"/>
              <a:t>Același principiu ca și </a:t>
            </a:r>
            <a:r>
              <a:rPr lang="ro-RO" sz="2200" dirty="0">
                <a:solidFill>
                  <a:schemeClr val="accent2"/>
                </a:solidFill>
              </a:rPr>
              <a:t>sistemele bazate pe senzori</a:t>
            </a:r>
            <a:r>
              <a:rPr lang="ro-RO" sz="2200" dirty="0"/>
              <a:t>, dar cu </a:t>
            </a:r>
            <a:r>
              <a:rPr lang="ro-RO" sz="2200" dirty="0">
                <a:solidFill>
                  <a:schemeClr val="accent2"/>
                </a:solidFill>
              </a:rPr>
              <a:t>costuri reduse</a:t>
            </a:r>
          </a:p>
          <a:p>
            <a:r>
              <a:rPr lang="ro-RO" sz="2200" dirty="0">
                <a:solidFill>
                  <a:schemeClr val="accent2"/>
                </a:solidFill>
              </a:rPr>
              <a:t>Determină următoarea intersecție </a:t>
            </a:r>
            <a:r>
              <a:rPr lang="ro-RO" sz="2200" dirty="0"/>
              <a:t>și semnalizează intenția de traversare</a:t>
            </a:r>
            <a:endParaRPr lang="en-US" sz="2200" dirty="0"/>
          </a:p>
        </p:txBody>
      </p:sp>
      <p:pic>
        <p:nvPicPr>
          <p:cNvPr id="5" name="Picture 4" descr="Closeup of yellow classic vintage car">
            <a:extLst>
              <a:ext uri="{FF2B5EF4-FFF2-40B4-BE49-F238E27FC236}">
                <a16:creationId xmlns:a16="http://schemas.microsoft.com/office/drawing/2014/main" id="{4E6F7FF4-FF8C-5E0C-8C9F-1D6F1E03A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437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0CAE3-043E-7FA7-6B13-651C4BCC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ro-RO" sz="5400" dirty="0"/>
              <a:t>Proxy</a:t>
            </a:r>
            <a:endParaRPr lang="en-US" sz="5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AE12D-1339-6880-DACE-F436CE2D3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31" y="2592925"/>
            <a:ext cx="3614527" cy="3923377"/>
          </a:xfrm>
        </p:spPr>
        <p:txBody>
          <a:bodyPr anchor="t">
            <a:noAutofit/>
          </a:bodyPr>
          <a:lstStyle/>
          <a:p>
            <a:r>
              <a:rPr lang="ro-RO" sz="2200" dirty="0"/>
              <a:t>Server cu rol de </a:t>
            </a:r>
            <a:r>
              <a:rPr lang="ro-RO" sz="2200" dirty="0">
                <a:solidFill>
                  <a:schemeClr val="accent2"/>
                </a:solidFill>
              </a:rPr>
              <a:t>redirecționare</a:t>
            </a:r>
          </a:p>
          <a:p>
            <a:r>
              <a:rPr lang="ro-RO" sz="2200" dirty="0"/>
              <a:t>Permite sistemului să fie </a:t>
            </a:r>
            <a:r>
              <a:rPr lang="ro-RO" sz="2200" dirty="0">
                <a:solidFill>
                  <a:schemeClr val="accent2"/>
                </a:solidFill>
              </a:rPr>
              <a:t>scalat pe orizontală</a:t>
            </a:r>
          </a:p>
          <a:p>
            <a:r>
              <a:rPr lang="ro-RO" sz="2200" dirty="0"/>
              <a:t>Deține o </a:t>
            </a:r>
            <a:r>
              <a:rPr lang="ro-RO" sz="2200" dirty="0">
                <a:solidFill>
                  <a:schemeClr val="accent2"/>
                </a:solidFill>
              </a:rPr>
              <a:t>listă de intersecții și noduri</a:t>
            </a:r>
            <a:r>
              <a:rPr lang="ro-RO" sz="2200" dirty="0"/>
              <a:t> vecine</a:t>
            </a:r>
          </a:p>
          <a:p>
            <a:r>
              <a:rPr lang="ro-RO" sz="2200" dirty="0"/>
              <a:t>Fiecare proxy poate fi </a:t>
            </a:r>
            <a:r>
              <a:rPr lang="ro-RO" sz="2200" dirty="0">
                <a:solidFill>
                  <a:schemeClr val="accent2"/>
                </a:solidFill>
              </a:rPr>
              <a:t>administrat la nivel regional</a:t>
            </a:r>
          </a:p>
          <a:p>
            <a:r>
              <a:rPr lang="ro-RO" sz="2200" dirty="0">
                <a:solidFill>
                  <a:schemeClr val="accent2"/>
                </a:solidFill>
              </a:rPr>
              <a:t>Minimizează</a:t>
            </a:r>
            <a:r>
              <a:rPr lang="ro-RO" sz="2200" dirty="0"/>
              <a:t> eventualele </a:t>
            </a:r>
            <a:r>
              <a:rPr lang="ro-RO" sz="2200" dirty="0">
                <a:solidFill>
                  <a:schemeClr val="accent2"/>
                </a:solidFill>
              </a:rPr>
              <a:t>daune</a:t>
            </a:r>
            <a:r>
              <a:rPr lang="ro-RO" sz="2200" dirty="0"/>
              <a:t> provocate de </a:t>
            </a:r>
            <a:r>
              <a:rPr lang="ro-RO" sz="2200" dirty="0">
                <a:solidFill>
                  <a:schemeClr val="accent2"/>
                </a:solidFill>
              </a:rPr>
              <a:t>atacuri cibernetice</a:t>
            </a:r>
          </a:p>
          <a:p>
            <a:endParaRPr lang="en-US" sz="2200" dirty="0"/>
          </a:p>
        </p:txBody>
      </p:sp>
      <p:pic>
        <p:nvPicPr>
          <p:cNvPr id="5" name="Picture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F010BC64-A0F1-3DD6-77E8-67220170D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835315"/>
            <a:ext cx="6922008" cy="32879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0CC42C-9B2F-8236-3277-0FEBAD8C707D}"/>
              </a:ext>
            </a:extLst>
          </p:cNvPr>
          <p:cNvSpPr/>
          <p:nvPr/>
        </p:nvSpPr>
        <p:spPr>
          <a:xfrm>
            <a:off x="4822257" y="1694046"/>
            <a:ext cx="7103444" cy="3667226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224329F6-D388-441D-A5C1-E3AD5E93A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3F7FD-EF76-2B73-6DBB-D01E4B45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dirty="0"/>
              <a:t>Junction Main Server</a:t>
            </a:r>
            <a:r>
              <a:rPr lang="ro-RO" dirty="0"/>
              <a:t> (JMS)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38834-00D4-C759-9ECD-D0AA589E4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610104"/>
            <a:ext cx="3604140" cy="3207258"/>
          </a:xfrm>
        </p:spPr>
        <p:txBody>
          <a:bodyPr anchor="t">
            <a:normAutofit fontScale="85000" lnSpcReduction="20000"/>
          </a:bodyPr>
          <a:lstStyle/>
          <a:p>
            <a:r>
              <a:rPr lang="ro-RO" dirty="0"/>
              <a:t>Server ce </a:t>
            </a:r>
            <a:r>
              <a:rPr lang="ro-RO" dirty="0">
                <a:solidFill>
                  <a:schemeClr val="accent2"/>
                </a:solidFill>
              </a:rPr>
              <a:t>manipulează sistemul de semaforizare</a:t>
            </a:r>
          </a:p>
          <a:p>
            <a:r>
              <a:rPr lang="ro-RO" dirty="0"/>
              <a:t>Instalat la </a:t>
            </a:r>
            <a:r>
              <a:rPr lang="ro-RO" dirty="0">
                <a:solidFill>
                  <a:schemeClr val="accent2"/>
                </a:solidFill>
              </a:rPr>
              <a:t>nivel de intersecție</a:t>
            </a:r>
          </a:p>
          <a:p>
            <a:r>
              <a:rPr lang="ro-RO" dirty="0">
                <a:solidFill>
                  <a:schemeClr val="accent2"/>
                </a:solidFill>
              </a:rPr>
              <a:t>Captează datele </a:t>
            </a:r>
            <a:r>
              <a:rPr lang="ro-RO" dirty="0"/>
              <a:t>primite de la toți clienți</a:t>
            </a:r>
          </a:p>
          <a:p>
            <a:r>
              <a:rPr lang="ro-RO" dirty="0">
                <a:solidFill>
                  <a:schemeClr val="accent2"/>
                </a:solidFill>
              </a:rPr>
              <a:t>Dictează starea traficului</a:t>
            </a:r>
          </a:p>
          <a:p>
            <a:r>
              <a:rPr lang="ro-RO" dirty="0">
                <a:solidFill>
                  <a:schemeClr val="accent2"/>
                </a:solidFill>
              </a:rPr>
              <a:t>Adaptează durata semnalelor</a:t>
            </a:r>
            <a:r>
              <a:rPr lang="ro-RO" dirty="0"/>
              <a:t> de verde și de roșu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342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F96A6-C921-C433-A0D8-A83F39A1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Stări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ale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traficului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symbol, diagram, design&#10;&#10;Description automatically generated">
            <a:extLst>
              <a:ext uri="{FF2B5EF4-FFF2-40B4-BE49-F238E27FC236}">
                <a16:creationId xmlns:a16="http://schemas.microsoft.com/office/drawing/2014/main" id="{D2F0C9C3-680F-92D5-546B-D8740E38A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8" y="2083506"/>
            <a:ext cx="10328163" cy="47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raffic light with a green light">
            <a:extLst>
              <a:ext uri="{FF2B5EF4-FFF2-40B4-BE49-F238E27FC236}">
                <a16:creationId xmlns:a16="http://schemas.microsoft.com/office/drawing/2014/main" id="{E7AC8E8D-D830-80CC-BDCD-42CA8CF1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834" r="3323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E8AEC-B7CE-054E-F7B7-CA3A482C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83" y="916687"/>
            <a:ext cx="4054991" cy="1124712"/>
          </a:xfrm>
        </p:spPr>
        <p:txBody>
          <a:bodyPr anchor="b">
            <a:noAutofit/>
          </a:bodyPr>
          <a:lstStyle/>
          <a:p>
            <a:r>
              <a:rPr lang="ro-RO" sz="4000" dirty="0"/>
              <a:t>Modul de alegere al următoarei stări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F329-31D3-387E-7AE4-C9DAD4B3C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83" y="2560195"/>
            <a:ext cx="4054991" cy="4354342"/>
          </a:xfrm>
        </p:spPr>
        <p:txBody>
          <a:bodyPr anchor="t">
            <a:noAutofit/>
          </a:bodyPr>
          <a:lstStyle/>
          <a:p>
            <a:r>
              <a:rPr lang="ro-RO" sz="2400" dirty="0"/>
              <a:t>În </a:t>
            </a:r>
            <a:r>
              <a:rPr lang="ro-RO" sz="2400" dirty="0">
                <a:solidFill>
                  <a:schemeClr val="accent2"/>
                </a:solidFill>
              </a:rPr>
              <a:t>condiții normale</a:t>
            </a:r>
            <a:r>
              <a:rPr lang="ro-RO" sz="2400" dirty="0"/>
              <a:t>, stările sunt parcurse în mod </a:t>
            </a:r>
            <a:r>
              <a:rPr lang="ro-RO" sz="2400" dirty="0">
                <a:solidFill>
                  <a:schemeClr val="accent2"/>
                </a:solidFill>
              </a:rPr>
              <a:t>ciclic</a:t>
            </a:r>
          </a:p>
          <a:p>
            <a:r>
              <a:rPr lang="ro-RO" sz="2400" dirty="0">
                <a:solidFill>
                  <a:schemeClr val="accent2"/>
                </a:solidFill>
              </a:rPr>
              <a:t>Fiecare direcție</a:t>
            </a:r>
            <a:r>
              <a:rPr lang="ro-RO" sz="2400" dirty="0"/>
              <a:t> de mers are asociată un </a:t>
            </a:r>
            <a:r>
              <a:rPr lang="ro-RO" sz="2400" dirty="0">
                <a:solidFill>
                  <a:schemeClr val="accent2"/>
                </a:solidFill>
              </a:rPr>
              <a:t>cronometru</a:t>
            </a:r>
          </a:p>
          <a:p>
            <a:r>
              <a:rPr lang="ro-RO" sz="2400" dirty="0"/>
              <a:t>La </a:t>
            </a:r>
            <a:r>
              <a:rPr lang="ro-RO" sz="2400" dirty="0">
                <a:solidFill>
                  <a:schemeClr val="accent2"/>
                </a:solidFill>
              </a:rPr>
              <a:t>finalul luminii verzi </a:t>
            </a:r>
            <a:r>
              <a:rPr lang="ro-RO" sz="2400" dirty="0"/>
              <a:t>se </a:t>
            </a:r>
            <a:r>
              <a:rPr lang="ro-RO" sz="2400" dirty="0">
                <a:solidFill>
                  <a:schemeClr val="accent2"/>
                </a:solidFill>
              </a:rPr>
              <a:t>reevaluează starea</a:t>
            </a:r>
            <a:r>
              <a:rPr lang="ro-RO" sz="2400" dirty="0"/>
              <a:t> traficului</a:t>
            </a:r>
          </a:p>
          <a:p>
            <a:r>
              <a:rPr lang="ro-RO" sz="2400" dirty="0"/>
              <a:t>În caz că unul sau mai multe </a:t>
            </a:r>
            <a:r>
              <a:rPr lang="ro-RO" sz="2400" dirty="0">
                <a:solidFill>
                  <a:schemeClr val="accent2"/>
                </a:solidFill>
              </a:rPr>
              <a:t>cronometre expiră </a:t>
            </a:r>
            <a:r>
              <a:rPr lang="ro-RO" sz="2400" dirty="0"/>
              <a:t>traficul va </a:t>
            </a:r>
            <a:r>
              <a:rPr lang="en-US" sz="2400" dirty="0"/>
              <a:t>“</a:t>
            </a:r>
            <a:r>
              <a:rPr lang="en-US" sz="2400" dirty="0">
                <a:solidFill>
                  <a:schemeClr val="accent2"/>
                </a:solidFill>
              </a:rPr>
              <a:t>s</a:t>
            </a:r>
            <a:r>
              <a:rPr lang="ro-RO" sz="2400" dirty="0">
                <a:solidFill>
                  <a:schemeClr val="accent2"/>
                </a:solidFill>
              </a:rPr>
              <a:t>ări</a:t>
            </a:r>
            <a:r>
              <a:rPr lang="en-US" sz="2400" dirty="0"/>
              <a:t>”</a:t>
            </a:r>
            <a:r>
              <a:rPr lang="ro-RO" sz="2400" dirty="0"/>
              <a:t> la </a:t>
            </a:r>
            <a:r>
              <a:rPr lang="ro-RO" sz="2400" dirty="0">
                <a:solidFill>
                  <a:schemeClr val="accent2"/>
                </a:solidFill>
              </a:rPr>
              <a:t>starea </a:t>
            </a:r>
            <a:r>
              <a:rPr lang="ro-RO" sz="2400" dirty="0"/>
              <a:t>corespunzătoare.</a:t>
            </a:r>
          </a:p>
          <a:p>
            <a:endParaRPr lang="ro-RO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C9BE5-A0E2-A2E2-793D-88F8D8ECA6C7}"/>
              </a:ext>
            </a:extLst>
          </p:cNvPr>
          <p:cNvSpPr txBox="1"/>
          <p:nvPr/>
        </p:nvSpPr>
        <p:spPr>
          <a:xfrm>
            <a:off x="9732672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oggybloggyogwr.com/2021/06/bridgend-countys-traffic-lights-set-to-be-monitored-by-rhondda-cynon-taf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0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ight Triangle 2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14004-205D-703A-3303-5AA3A275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ro-RO" sz="6600" dirty="0"/>
              <a:t>Agendă</a:t>
            </a:r>
            <a:endParaRPr lang="en-US" sz="6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F7B2-6A2F-19BA-F800-C3F597CEC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7" y="1338729"/>
            <a:ext cx="5307661" cy="4216682"/>
          </a:xfrm>
        </p:spPr>
        <p:txBody>
          <a:bodyPr anchor="ctr">
            <a:normAutofit/>
          </a:bodyPr>
          <a:lstStyle/>
          <a:p>
            <a:r>
              <a:rPr lang="ro-RO" sz="2400" dirty="0"/>
              <a:t>Introducere</a:t>
            </a:r>
          </a:p>
          <a:p>
            <a:r>
              <a:rPr lang="ro-RO" sz="2400" dirty="0"/>
              <a:t>Scopuri și direcții viitoare</a:t>
            </a:r>
          </a:p>
          <a:p>
            <a:r>
              <a:rPr lang="ro-RO" sz="2400" dirty="0"/>
              <a:t>Scurt istoric al gestionări</a:t>
            </a:r>
            <a:r>
              <a:rPr lang="en-US" sz="2400" dirty="0" err="1"/>
              <a:t>i</a:t>
            </a:r>
            <a:r>
              <a:rPr lang="ro-RO" sz="2400" dirty="0"/>
              <a:t> traficului</a:t>
            </a:r>
          </a:p>
          <a:p>
            <a:r>
              <a:rPr lang="ro-RO" sz="2400" dirty="0"/>
              <a:t>Abordarea problemei</a:t>
            </a:r>
          </a:p>
          <a:p>
            <a:r>
              <a:rPr lang="ro-RO" sz="2400" dirty="0"/>
              <a:t>Detalii de implementare</a:t>
            </a:r>
          </a:p>
          <a:p>
            <a:r>
              <a:rPr lang="ro-RO" sz="2400" dirty="0"/>
              <a:t>Concluzii și direcții viitoare</a:t>
            </a:r>
          </a:p>
          <a:p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518053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9C62F-B1CC-15F7-29F5-9B63DCFC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76" y="314054"/>
            <a:ext cx="10515600" cy="1325563"/>
          </a:xfrm>
        </p:spPr>
        <p:txBody>
          <a:bodyPr>
            <a:normAutofit/>
          </a:bodyPr>
          <a:lstStyle/>
          <a:p>
            <a:r>
              <a:rPr lang="ro-RO" sz="6000" dirty="0"/>
              <a:t>Exemple de tranziții ale traficului</a:t>
            </a:r>
            <a:endParaRPr lang="en-US" sz="6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C5D18-1686-73E1-E15E-814AE21D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775" y="1756349"/>
            <a:ext cx="4510426" cy="823912"/>
          </a:xfrm>
        </p:spPr>
        <p:txBody>
          <a:bodyPr>
            <a:normAutofit/>
          </a:bodyPr>
          <a:lstStyle/>
          <a:p>
            <a:pPr algn="just"/>
            <a:r>
              <a:rPr lang="ro-RO" sz="4400" dirty="0">
                <a:solidFill>
                  <a:schemeClr val="accent6"/>
                </a:solidFill>
              </a:rPr>
              <a:t>Tranziție normală</a:t>
            </a:r>
            <a:endParaRPr lang="en-US" sz="4400" dirty="0">
              <a:solidFill>
                <a:schemeClr val="accent6"/>
              </a:solidFill>
            </a:endParaRPr>
          </a:p>
        </p:txBody>
      </p:sp>
      <p:pic>
        <p:nvPicPr>
          <p:cNvPr id="10" name="Content Placeholder 9" descr="A picture containing text, font, screenshot, symbol&#10;&#10;Description automatically generated">
            <a:extLst>
              <a:ext uri="{FF2B5EF4-FFF2-40B4-BE49-F238E27FC236}">
                <a16:creationId xmlns:a16="http://schemas.microsoft.com/office/drawing/2014/main" id="{1B9EAED6-C61D-1017-9E75-F80E89D3C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8" y="2645923"/>
            <a:ext cx="5663627" cy="358950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DC6D8E-7027-A79A-7F28-EF68C1B9A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pPr algn="ctr"/>
            <a:r>
              <a:rPr lang="ro-RO" sz="4400" dirty="0">
                <a:solidFill>
                  <a:srgbClr val="FF0000"/>
                </a:solidFill>
              </a:rPr>
              <a:t>Conflict tranzițional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2" name="Content Placeholder 11" descr="A picture containing text, font, screenshot, symbol&#10;&#10;Description automatically generated">
            <a:extLst>
              <a:ext uri="{FF2B5EF4-FFF2-40B4-BE49-F238E27FC236}">
                <a16:creationId xmlns:a16="http://schemas.microsoft.com/office/drawing/2014/main" id="{EE42AED3-5B6E-499E-CAE8-C59D4104D3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76" y="2738538"/>
            <a:ext cx="5736576" cy="3496892"/>
          </a:xfr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3121F4-27AB-EC6D-CF15-CF4742A113D2}"/>
              </a:ext>
            </a:extLst>
          </p:cNvPr>
          <p:cNvCxnSpPr/>
          <p:nvPr/>
        </p:nvCxnSpPr>
        <p:spPr>
          <a:xfrm>
            <a:off x="739775" y="1447699"/>
            <a:ext cx="10515600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AEA9DE1-93B9-1488-A89D-A9446B450902}"/>
              </a:ext>
            </a:extLst>
          </p:cNvPr>
          <p:cNvSpPr/>
          <p:nvPr/>
        </p:nvSpPr>
        <p:spPr>
          <a:xfrm>
            <a:off x="252919" y="1789888"/>
            <a:ext cx="5486400" cy="4586369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0468A-89F5-182D-A6CA-0E23898E1562}"/>
              </a:ext>
            </a:extLst>
          </p:cNvPr>
          <p:cNvSpPr/>
          <p:nvPr/>
        </p:nvSpPr>
        <p:spPr>
          <a:xfrm>
            <a:off x="5997575" y="1756349"/>
            <a:ext cx="6016085" cy="4619908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9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looking at a traffic jam&#10;&#10;Description automatically generated with low confidence">
            <a:extLst>
              <a:ext uri="{FF2B5EF4-FFF2-40B4-BE49-F238E27FC236}">
                <a16:creationId xmlns:a16="http://schemas.microsoft.com/office/drawing/2014/main" id="{731E87D4-1165-28E7-3DC9-5F36A6DF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30" t="9091" r="1248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01C0C-A266-CC61-F2B2-65BF2B63E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ro-RO" sz="4800" dirty="0"/>
              <a:t>Influența traficului</a:t>
            </a:r>
            <a:endParaRPr lang="en-US" sz="4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F1125-823E-9CDD-69C1-2322F6CE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30601"/>
            <a:ext cx="3748324" cy="4082820"/>
          </a:xfrm>
        </p:spPr>
        <p:txBody>
          <a:bodyPr anchor="t">
            <a:normAutofit fontScale="92500" lnSpcReduction="20000"/>
          </a:bodyPr>
          <a:lstStyle/>
          <a:p>
            <a:r>
              <a:rPr lang="ro-RO" sz="2600" dirty="0">
                <a:solidFill>
                  <a:schemeClr val="accent2"/>
                </a:solidFill>
              </a:rPr>
              <a:t>Adaptăm</a:t>
            </a:r>
            <a:r>
              <a:rPr lang="ro-RO" sz="2600" dirty="0"/>
              <a:t> durata de </a:t>
            </a:r>
            <a:r>
              <a:rPr lang="ro-RO" sz="2600" dirty="0">
                <a:solidFill>
                  <a:schemeClr val="accent2"/>
                </a:solidFill>
              </a:rPr>
              <a:t>roșu/verde</a:t>
            </a:r>
            <a:r>
              <a:rPr lang="ro-RO" sz="2600" dirty="0"/>
              <a:t> pentru a evita stări de conflict</a:t>
            </a:r>
          </a:p>
          <a:p>
            <a:r>
              <a:rPr lang="ro-RO" sz="2600" dirty="0"/>
              <a:t>Odată cu </a:t>
            </a:r>
            <a:r>
              <a:rPr lang="ro-RO" sz="2600" dirty="0">
                <a:solidFill>
                  <a:schemeClr val="accent2"/>
                </a:solidFill>
              </a:rPr>
              <a:t>sosirea</a:t>
            </a:r>
            <a:r>
              <a:rPr lang="ro-RO" sz="2600" dirty="0"/>
              <a:t> unui </a:t>
            </a:r>
            <a:r>
              <a:rPr lang="ro-RO" sz="2600" dirty="0">
                <a:solidFill>
                  <a:schemeClr val="accent2"/>
                </a:solidFill>
              </a:rPr>
              <a:t>vehicul</a:t>
            </a:r>
            <a:r>
              <a:rPr lang="ro-RO" sz="2600" dirty="0"/>
              <a:t>, </a:t>
            </a:r>
            <a:r>
              <a:rPr lang="ro-RO" sz="2600" dirty="0">
                <a:solidFill>
                  <a:schemeClr val="accent2"/>
                </a:solidFill>
              </a:rPr>
              <a:t>cronometrul </a:t>
            </a:r>
            <a:r>
              <a:rPr lang="ro-RO" sz="2600" dirty="0"/>
              <a:t>corespunzător este </a:t>
            </a:r>
            <a:r>
              <a:rPr lang="ro-RO" sz="2600" dirty="0">
                <a:solidFill>
                  <a:schemeClr val="accent2"/>
                </a:solidFill>
              </a:rPr>
              <a:t>decrementat</a:t>
            </a:r>
          </a:p>
          <a:p>
            <a:r>
              <a:rPr lang="ro-RO" sz="2600" dirty="0">
                <a:solidFill>
                  <a:schemeClr val="accent2"/>
                </a:solidFill>
              </a:rPr>
              <a:t>Impact diferit </a:t>
            </a:r>
            <a:r>
              <a:rPr lang="ro-RO" sz="2600" dirty="0"/>
              <a:t>pentru fiecare tip de </a:t>
            </a:r>
            <a:r>
              <a:rPr lang="ro-RO" sz="2600" dirty="0">
                <a:solidFill>
                  <a:schemeClr val="accent2"/>
                </a:solidFill>
              </a:rPr>
              <a:t>client</a:t>
            </a:r>
            <a:r>
              <a:rPr lang="ro-RO" sz="2600" dirty="0"/>
              <a:t> în parte</a:t>
            </a:r>
          </a:p>
          <a:p>
            <a:r>
              <a:rPr lang="ro-RO" sz="2600" dirty="0">
                <a:solidFill>
                  <a:schemeClr val="accent2"/>
                </a:solidFill>
              </a:rPr>
              <a:t>Control</a:t>
            </a:r>
            <a:r>
              <a:rPr lang="ro-RO" sz="2600" dirty="0"/>
              <a:t> asupra </a:t>
            </a:r>
            <a:r>
              <a:rPr lang="ro-RO" sz="2600" dirty="0">
                <a:solidFill>
                  <a:schemeClr val="accent2"/>
                </a:solidFill>
              </a:rPr>
              <a:t>numărului de vehicule </a:t>
            </a:r>
            <a:r>
              <a:rPr lang="ro-RO" sz="2600" dirty="0"/>
              <a:t>ce trec de intersecție 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1936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E70FE-D100-D423-1AAD-6DD39891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2330512"/>
            <a:ext cx="3575285" cy="2010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Impactul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modificări</a:t>
            </a:r>
            <a:r>
              <a:rPr lang="ro-RO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cronometrelor</a:t>
            </a:r>
            <a:endParaRPr lang="en-US" sz="4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713A8B25-4E06-5E46-1FC7-7C6A74AC0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3" y="1163673"/>
            <a:ext cx="7847474" cy="43969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2B383A7-00BA-B583-81D5-171B576D5BFE}"/>
                  </a:ext>
                </a:extLst>
              </p14:cNvPr>
              <p14:cNvContentPartPr/>
              <p14:nvPr/>
            </p14:nvContentPartPr>
            <p14:xfrm>
              <a:off x="3124367" y="6113673"/>
              <a:ext cx="256320" cy="130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2B383A7-00BA-B583-81D5-171B576D5B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5367" y="6105033"/>
                <a:ext cx="273960" cy="14796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0E45E3-504D-2DBB-24BC-25EEE7A7F5D3}"/>
              </a:ext>
            </a:extLst>
          </p:cNvPr>
          <p:cNvCxnSpPr>
            <a:cxnSpLocks/>
          </p:cNvCxnSpPr>
          <p:nvPr/>
        </p:nvCxnSpPr>
        <p:spPr>
          <a:xfrm>
            <a:off x="598729" y="4440313"/>
            <a:ext cx="33441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96A7CC8-2296-F54B-C8BF-54F4689D94DF}"/>
                  </a:ext>
                </a:extLst>
              </p14:cNvPr>
              <p14:cNvContentPartPr/>
              <p14:nvPr/>
            </p14:nvContentPartPr>
            <p14:xfrm>
              <a:off x="663505" y="4340673"/>
              <a:ext cx="3206880" cy="93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96A7CC8-2296-F54B-C8BF-54F4689D94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865" y="4277673"/>
                <a:ext cx="33325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42DD1FA-1D4B-78D9-3C34-DD20119BD536}"/>
                  </a:ext>
                </a:extLst>
              </p14:cNvPr>
              <p14:cNvContentPartPr/>
              <p14:nvPr/>
            </p14:nvContentPartPr>
            <p14:xfrm>
              <a:off x="2225905" y="184731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42DD1FA-1D4B-78D9-3C34-DD20119BD5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2905" y="178431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6A1FDD-C4ED-F553-83B7-5A13868D5B56}"/>
                  </a:ext>
                </a:extLst>
              </p14:cNvPr>
              <p14:cNvContentPartPr/>
              <p14:nvPr/>
            </p14:nvContentPartPr>
            <p14:xfrm>
              <a:off x="1200625" y="56319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6A1FDD-C4ED-F553-83B7-5A13868D5B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7625" y="50019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BD00174-30C2-58F5-4CE0-6BFCD7D56468}"/>
                  </a:ext>
                </a:extLst>
              </p14:cNvPr>
              <p14:cNvContentPartPr/>
              <p14:nvPr/>
            </p14:nvContentPartPr>
            <p14:xfrm>
              <a:off x="4192945" y="116367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BD00174-30C2-58F5-4CE0-6BFCD7D564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30305" y="1100673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B85500-408F-D430-55D2-5B18FCD492ED}"/>
              </a:ext>
            </a:extLst>
          </p:cNvPr>
          <p:cNvCxnSpPr/>
          <p:nvPr/>
        </p:nvCxnSpPr>
        <p:spPr>
          <a:xfrm>
            <a:off x="280079" y="4434273"/>
            <a:ext cx="3618294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0094BE9-1ABA-22A8-60F2-CAF9282B92BE}"/>
              </a:ext>
            </a:extLst>
          </p:cNvPr>
          <p:cNvSpPr/>
          <p:nvPr/>
        </p:nvSpPr>
        <p:spPr>
          <a:xfrm>
            <a:off x="64655" y="101600"/>
            <a:ext cx="12007272" cy="66778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B08063-CB6E-0C39-4FE2-C1BD7B5CCFB5}"/>
              </a:ext>
            </a:extLst>
          </p:cNvPr>
          <p:cNvSpPr/>
          <p:nvPr/>
        </p:nvSpPr>
        <p:spPr>
          <a:xfrm>
            <a:off x="4090896" y="1080655"/>
            <a:ext cx="7820664" cy="4691352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7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D0F12-4CBA-75DB-56DE-B18AEFFE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 al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traficului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text, screenshot, font, clock&#10;&#10;Description automatically generated">
            <a:extLst>
              <a:ext uri="{FF2B5EF4-FFF2-40B4-BE49-F238E27FC236}">
                <a16:creationId xmlns:a16="http://schemas.microsoft.com/office/drawing/2014/main" id="{331BB2E2-AC83-A943-828E-8D8D14082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46" y="2144767"/>
            <a:ext cx="9350164" cy="43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27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E25FA2-6C59-C5C1-0F96-CA7857610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6" r="1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894AE-FA75-055C-8CBB-DD442C7E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Detalii</a:t>
            </a:r>
            <a:r>
              <a:rPr lang="en-US" sz="4800" dirty="0"/>
              <a:t> de </a:t>
            </a:r>
            <a:r>
              <a:rPr lang="en-US" sz="4800" dirty="0" err="1"/>
              <a:t>implementare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41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AF9D37-8905-2740-BFD2-63C57F11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Tehnologii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folosite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" name="Oval 29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reeform: Shape 3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3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: Shape 35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A logo for a company&#10;&#10;Description automatically generated with low confidence">
            <a:extLst>
              <a:ext uri="{FF2B5EF4-FFF2-40B4-BE49-F238E27FC236}">
                <a16:creationId xmlns:a16="http://schemas.microsoft.com/office/drawing/2014/main" id="{6C825FFB-3928-7240-7509-290F110FA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05716" y="35079"/>
            <a:ext cx="2989229" cy="1494615"/>
          </a:xfrm>
          <a:prstGeom prst="rect">
            <a:avLst/>
          </a:prstGeom>
        </p:spPr>
      </p:pic>
      <p:sp>
        <p:nvSpPr>
          <p:cNvPr id="70" name="Freeform: Shape 37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39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4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43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blue and yellow snake&#10;&#10;Description automatically generated with medium confidence">
            <a:extLst>
              <a:ext uri="{FF2B5EF4-FFF2-40B4-BE49-F238E27FC236}">
                <a16:creationId xmlns:a16="http://schemas.microsoft.com/office/drawing/2014/main" id="{40DBEE04-2A0A-2740-4BEF-F38D7814F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30915" y="1005587"/>
            <a:ext cx="1778697" cy="1778697"/>
          </a:xfrm>
          <a:prstGeom prst="rect">
            <a:avLst/>
          </a:prstGeom>
        </p:spPr>
      </p:pic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47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blue hexagon with white letters and white text&#10;&#10;Description automatically generated with low confidence">
            <a:extLst>
              <a:ext uri="{FF2B5EF4-FFF2-40B4-BE49-F238E27FC236}">
                <a16:creationId xmlns:a16="http://schemas.microsoft.com/office/drawing/2014/main" id="{7DB310A9-DF9F-8302-BFC5-AFC86B761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00656" y="303879"/>
            <a:ext cx="1852660" cy="2079097"/>
          </a:xfrm>
          <a:prstGeom prst="rect">
            <a:avLst/>
          </a:prstGeom>
        </p:spPr>
      </p:pic>
      <p:pic>
        <p:nvPicPr>
          <p:cNvPr id="13" name="Picture 12" descr="A picture containing graphics, circle, graphic design, font&#10;&#10;Description automatically generated">
            <a:extLst>
              <a:ext uri="{FF2B5EF4-FFF2-40B4-BE49-F238E27FC236}">
                <a16:creationId xmlns:a16="http://schemas.microsoft.com/office/drawing/2014/main" id="{08B8A5EA-5519-14FD-4A58-8D299828A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2910" y="3433525"/>
            <a:ext cx="2248275" cy="2772872"/>
          </a:xfrm>
          <a:prstGeom prst="rect">
            <a:avLst/>
          </a:prstGeom>
        </p:spPr>
      </p:pic>
      <p:pic>
        <p:nvPicPr>
          <p:cNvPr id="22" name="Picture 21" descr="A picture containing graphics, font, logo, graphic design&#10;&#10;Description automatically generated">
            <a:extLst>
              <a:ext uri="{FF2B5EF4-FFF2-40B4-BE49-F238E27FC236}">
                <a16:creationId xmlns:a16="http://schemas.microsoft.com/office/drawing/2014/main" id="{5F7BD5F7-497C-0092-F94A-84C2E6A5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026747" y="2992531"/>
            <a:ext cx="1036965" cy="701129"/>
          </a:xfrm>
          <a:prstGeom prst="rect">
            <a:avLst/>
          </a:prstGeom>
        </p:spPr>
      </p:pic>
      <p:sp>
        <p:nvSpPr>
          <p:cNvPr id="76" name="Freeform: Shape 4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51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3FAA45-3854-E335-6B66-432DCEBD3D27}"/>
              </a:ext>
            </a:extLst>
          </p:cNvPr>
          <p:cNvSpPr txBox="1"/>
          <p:nvPr/>
        </p:nvSpPr>
        <p:spPr>
          <a:xfrm>
            <a:off x="7672618" y="6870700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python3.wannaphong.com/2016/01/machine-learning-tensorflow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2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C6B41C-09F9-F5CD-4467-08A0485975E5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11" tooltip="https://www.globo.tech/learning-center/how-to-install-mysql-u17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E80749-5788-E8E2-41E6-ED7DD7B6C23C}"/>
                  </a:ext>
                </a:extLst>
              </p14:cNvPr>
              <p14:cNvContentPartPr/>
              <p14:nvPr/>
            </p14:nvContentPartPr>
            <p14:xfrm>
              <a:off x="10005000" y="4891920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E80749-5788-E8E2-41E6-ED7DD7B6C2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42000" y="482892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B023BDDF-DDBB-FE2F-DBA6-FE098A2129CC}"/>
              </a:ext>
            </a:extLst>
          </p:cNvPr>
          <p:cNvSpPr/>
          <p:nvPr/>
        </p:nvSpPr>
        <p:spPr>
          <a:xfrm flipV="1">
            <a:off x="9628907" y="4993409"/>
            <a:ext cx="790362" cy="424442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98213628-080E-223C-DD9A-56DA428AB262}"/>
              </a:ext>
            </a:extLst>
          </p:cNvPr>
          <p:cNvSpPr/>
          <p:nvPr/>
        </p:nvSpPr>
        <p:spPr>
          <a:xfrm>
            <a:off x="9628907" y="6023406"/>
            <a:ext cx="645153" cy="424443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Triangle 94">
            <a:extLst>
              <a:ext uri="{FF2B5EF4-FFF2-40B4-BE49-F238E27FC236}">
                <a16:creationId xmlns:a16="http://schemas.microsoft.com/office/drawing/2014/main" id="{FE7326BD-F8D9-58C7-937A-969B546B019F}"/>
              </a:ext>
            </a:extLst>
          </p:cNvPr>
          <p:cNvSpPr/>
          <p:nvPr/>
        </p:nvSpPr>
        <p:spPr>
          <a:xfrm flipH="1" flipV="1">
            <a:off x="11594874" y="4993409"/>
            <a:ext cx="606369" cy="520373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1F83ED00-4BA3-5FE2-1F8B-47D0C3A7AB16}"/>
              </a:ext>
            </a:extLst>
          </p:cNvPr>
          <p:cNvSpPr/>
          <p:nvPr/>
        </p:nvSpPr>
        <p:spPr>
          <a:xfrm flipH="1">
            <a:off x="11662913" y="5966826"/>
            <a:ext cx="529084" cy="481023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B166B4A-89B5-938C-F034-72619508C269}"/>
                  </a:ext>
                </a:extLst>
              </p14:cNvPr>
              <p14:cNvContentPartPr/>
              <p14:nvPr/>
            </p14:nvContentPartPr>
            <p14:xfrm>
              <a:off x="9581910" y="5299181"/>
              <a:ext cx="255240" cy="368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B166B4A-89B5-938C-F034-72619508C2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77590" y="5294861"/>
                <a:ext cx="263880" cy="37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706E7C1-1727-DF27-A21D-A1FE210FEBFF}"/>
              </a:ext>
            </a:extLst>
          </p:cNvPr>
          <p:cNvGrpSpPr/>
          <p:nvPr/>
        </p:nvGrpSpPr>
        <p:grpSpPr>
          <a:xfrm>
            <a:off x="9633030" y="5297741"/>
            <a:ext cx="234360" cy="331560"/>
            <a:chOff x="9633030" y="5297741"/>
            <a:chExt cx="2343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50C7711-6482-430E-40EE-1AE1AD5D1755}"/>
                    </a:ext>
                  </a:extLst>
                </p14:cNvPr>
                <p14:cNvContentPartPr/>
                <p14:nvPr/>
              </p14:nvContentPartPr>
              <p14:xfrm>
                <a:off x="9636270" y="5297741"/>
                <a:ext cx="231120" cy="298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50C7711-6482-430E-40EE-1AE1AD5D17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31950" y="5293421"/>
                  <a:ext cx="239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854BE0-4EA0-BB81-1040-7D8546E8FE8B}"/>
                    </a:ext>
                  </a:extLst>
                </p14:cNvPr>
                <p14:cNvContentPartPr/>
                <p14:nvPr/>
              </p14:nvContentPartPr>
              <p14:xfrm>
                <a:off x="9687750" y="5412581"/>
                <a:ext cx="53640" cy="89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854BE0-4EA0-BB81-1040-7D8546E8FE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83430" y="5408261"/>
                  <a:ext cx="62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CD9AF4-59E3-E8C9-6271-626FA7F488B7}"/>
                    </a:ext>
                  </a:extLst>
                </p14:cNvPr>
                <p14:cNvContentPartPr/>
                <p14:nvPr/>
              </p14:nvContentPartPr>
              <p14:xfrm>
                <a:off x="9703950" y="5419421"/>
                <a:ext cx="34920" cy="4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CD9AF4-59E3-E8C9-6271-626FA7F488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99630" y="5415101"/>
                  <a:ext cx="4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1A79CF-C578-CB73-9760-C03FE8D5C205}"/>
                    </a:ext>
                  </a:extLst>
                </p14:cNvPr>
                <p14:cNvContentPartPr/>
                <p14:nvPr/>
              </p14:nvContentPartPr>
              <p14:xfrm>
                <a:off x="9633030" y="5544701"/>
                <a:ext cx="24120" cy="84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1A79CF-C578-CB73-9760-C03FE8D5C2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28710" y="5540381"/>
                  <a:ext cx="32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D299CEA-51A6-17FB-34D1-71C907DC1555}"/>
                    </a:ext>
                  </a:extLst>
                </p14:cNvPr>
                <p14:cNvContentPartPr/>
                <p14:nvPr/>
              </p14:nvContentPartPr>
              <p14:xfrm>
                <a:off x="9644550" y="5514461"/>
                <a:ext cx="28080" cy="79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D299CEA-51A6-17FB-34D1-71C907DC15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40230" y="5510141"/>
                  <a:ext cx="36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1A16EBD-5CD4-1460-BCEF-9DE54CF546DC}"/>
                    </a:ext>
                  </a:extLst>
                </p14:cNvPr>
                <p14:cNvContentPartPr/>
                <p14:nvPr/>
              </p14:nvContentPartPr>
              <p14:xfrm>
                <a:off x="9648510" y="5500061"/>
                <a:ext cx="35640" cy="88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1A16EBD-5CD4-1460-BCEF-9DE54CF546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44190" y="5495741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B46FEE-ABA3-91AF-47B2-D5BA053DCCBD}"/>
                    </a:ext>
                  </a:extLst>
                </p14:cNvPr>
                <p14:cNvContentPartPr/>
                <p14:nvPr/>
              </p14:nvContentPartPr>
              <p14:xfrm>
                <a:off x="9662910" y="5533901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B46FEE-ABA3-91AF-47B2-D5BA053DCC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58590" y="552958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7F7F50-4790-928A-4F63-D16C5BE1CF4D}"/>
                    </a:ext>
                  </a:extLst>
                </p14:cNvPr>
                <p14:cNvContentPartPr/>
                <p14:nvPr/>
              </p14:nvContentPartPr>
              <p14:xfrm>
                <a:off x="9661830" y="5499341"/>
                <a:ext cx="19440" cy="51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7F7F50-4790-928A-4F63-D16C5BE1CF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57510" y="5495021"/>
                  <a:ext cx="28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3FDD81A-7AE7-3A88-0B17-F1AE8AC172E5}"/>
                    </a:ext>
                  </a:extLst>
                </p14:cNvPr>
                <p14:cNvContentPartPr/>
                <p14:nvPr/>
              </p14:nvContentPartPr>
              <p14:xfrm>
                <a:off x="9674790" y="5519501"/>
                <a:ext cx="360" cy="3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3FDD81A-7AE7-3A88-0B17-F1AE8AC172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70470" y="5515181"/>
                  <a:ext cx="90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61C877-7982-8B06-3883-5159DEB42A47}"/>
                    </a:ext>
                  </a:extLst>
                </p14:cNvPr>
                <p14:cNvContentPartPr/>
                <p14:nvPr/>
              </p14:nvContentPartPr>
              <p14:xfrm>
                <a:off x="9668310" y="5496821"/>
                <a:ext cx="25920" cy="37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61C877-7982-8B06-3883-5159DEB42A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63990" y="5492501"/>
                  <a:ext cx="34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4B2E83-702E-FC48-6A9E-007789C88FC0}"/>
                    </a:ext>
                  </a:extLst>
                </p14:cNvPr>
                <p14:cNvContentPartPr/>
                <p14:nvPr/>
              </p14:nvContentPartPr>
              <p14:xfrm>
                <a:off x="9664350" y="5514821"/>
                <a:ext cx="18000" cy="32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4B2E83-702E-FC48-6A9E-007789C88F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60030" y="5510501"/>
                  <a:ext cx="26640" cy="41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8" name="Picture 127" descr="A colorful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0F357E8E-248F-A68F-4DD8-94DF4DC689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794" y="4810571"/>
            <a:ext cx="19716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9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30B9-78E4-95B6-96ED-8841E2FB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5" y="198181"/>
            <a:ext cx="4140014" cy="1330839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Structur</a:t>
            </a:r>
            <a:r>
              <a:rPr lang="ro-RO" dirty="0"/>
              <a:t>ă</a:t>
            </a:r>
            <a:r>
              <a:rPr lang="en-US" dirty="0"/>
              <a:t> a </a:t>
            </a:r>
            <a:r>
              <a:rPr lang="en-US" dirty="0" err="1"/>
              <a:t>proiectului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26658AB-B9E0-90DD-C022-0B420B72E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" r="23414" b="-2"/>
          <a:stretch/>
        </p:blipFill>
        <p:spPr>
          <a:xfrm>
            <a:off x="0" y="10"/>
            <a:ext cx="6373070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DF2B4201-8AC0-CB7B-E235-203712F63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1727200"/>
            <a:ext cx="4140013" cy="4756727"/>
          </a:xfrm>
        </p:spPr>
        <p:txBody>
          <a:bodyPr>
            <a:normAutofit fontScale="92500" lnSpcReduction="10000"/>
          </a:bodyPr>
          <a:lstStyle/>
          <a:p>
            <a:r>
              <a:rPr lang="ro-RO" sz="2400" b="1" dirty="0">
                <a:solidFill>
                  <a:schemeClr val="accent2"/>
                </a:solidFill>
              </a:rPr>
              <a:t>Bibloteci</a:t>
            </a:r>
            <a:r>
              <a:rPr lang="en-US" sz="2000" dirty="0"/>
              <a:t>:</a:t>
            </a:r>
          </a:p>
          <a:p>
            <a:pPr>
              <a:buFontTx/>
              <a:buChar char="-"/>
            </a:pPr>
            <a:r>
              <a:rPr lang="en-US" sz="2000" dirty="0"/>
              <a:t>Common</a:t>
            </a:r>
          </a:p>
          <a:p>
            <a:pPr>
              <a:buFontTx/>
              <a:buChar char="-"/>
            </a:pPr>
            <a:r>
              <a:rPr lang="en-US" sz="2000" dirty="0"/>
              <a:t>Car Detector</a:t>
            </a:r>
          </a:p>
          <a:p>
            <a:pPr>
              <a:buFontTx/>
              <a:buChar char="-"/>
            </a:pPr>
            <a:r>
              <a:rPr lang="en-US" sz="2000" dirty="0"/>
              <a:t>IPC</a:t>
            </a:r>
          </a:p>
          <a:p>
            <a:pPr>
              <a:buFontTx/>
              <a:buChar char="-"/>
            </a:pPr>
            <a:r>
              <a:rPr lang="en-US" sz="2000" dirty="0"/>
              <a:t>GUI</a:t>
            </a:r>
            <a:endParaRPr lang="ro-RO" sz="2000" dirty="0"/>
          </a:p>
          <a:p>
            <a:r>
              <a:rPr lang="ro-RO" sz="2400" b="1" dirty="0">
                <a:solidFill>
                  <a:schemeClr val="accent2"/>
                </a:solidFill>
              </a:rPr>
              <a:t>Executabile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-   Proxy</a:t>
            </a:r>
          </a:p>
          <a:p>
            <a:pPr>
              <a:buFontTx/>
              <a:buChar char="-"/>
            </a:pPr>
            <a:r>
              <a:rPr lang="en-US" sz="2000" dirty="0"/>
              <a:t>Junction Main Server</a:t>
            </a:r>
          </a:p>
          <a:p>
            <a:pPr>
              <a:buFontTx/>
              <a:buChar char="-"/>
            </a:pPr>
            <a:r>
              <a:rPr lang="ro-RO" sz="2000" dirty="0"/>
              <a:t>Object Detection Serve</a:t>
            </a:r>
            <a:r>
              <a:rPr lang="en-US" sz="2000" dirty="0"/>
              <a:t>r</a:t>
            </a:r>
          </a:p>
          <a:p>
            <a:pPr>
              <a:buFontTx/>
              <a:buChar char="-"/>
            </a:pPr>
            <a:r>
              <a:rPr lang="ro-RO" sz="2000" dirty="0"/>
              <a:t>Vehicle Tracker</a:t>
            </a:r>
            <a:endParaRPr lang="en-US" sz="2000" dirty="0"/>
          </a:p>
          <a:p>
            <a:pPr>
              <a:buFontTx/>
              <a:buChar char="-"/>
            </a:pPr>
            <a:r>
              <a:rPr lang="ro-RO" sz="2000" dirty="0"/>
              <a:t>Traffic Observer</a:t>
            </a:r>
            <a:endParaRPr lang="en-US" sz="2000" dirty="0"/>
          </a:p>
          <a:p>
            <a:pPr>
              <a:buFontTx/>
              <a:buChar char="-"/>
            </a:pPr>
            <a:r>
              <a:rPr lang="ro-RO" sz="2000" dirty="0"/>
              <a:t>Object Detection Server</a:t>
            </a: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18327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84CD5C4-384F-10CF-17B3-423DFD853CB9}"/>
              </a:ext>
            </a:extLst>
          </p:cNvPr>
          <p:cNvSpPr/>
          <p:nvPr/>
        </p:nvSpPr>
        <p:spPr>
          <a:xfrm>
            <a:off x="12462" y="494003"/>
            <a:ext cx="12154952" cy="72456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156E1-8293-96E1-48DC-EA65BBAA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23" y="523055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b="1" kern="1200" dirty="0" err="1">
                <a:latin typeface="+mj-lt"/>
                <a:ea typeface="+mj-ea"/>
                <a:cs typeface="+mj-cs"/>
              </a:rPr>
              <a:t>Exemplu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 de </a:t>
            </a:r>
            <a:r>
              <a:rPr lang="ro-RO" sz="4000" b="1" kern="1200" dirty="0">
                <a:latin typeface="+mj-lt"/>
                <a:ea typeface="+mj-ea"/>
                <a:cs typeface="+mj-cs"/>
              </a:rPr>
              <a:t>rulare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 a </a:t>
            </a:r>
            <a:r>
              <a:rPr lang="en-US" sz="4000" b="1" kern="1200" dirty="0" err="1">
                <a:latin typeface="+mj-lt"/>
                <a:ea typeface="+mj-ea"/>
                <a:cs typeface="+mj-cs"/>
              </a:rPr>
              <a:t>sistemului</a:t>
            </a:r>
            <a:endParaRPr lang="en-US" sz="40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RunningApp">
            <a:hlinkClick r:id="" action="ppaction://media"/>
            <a:extLst>
              <a:ext uri="{FF2B5EF4-FFF2-40B4-BE49-F238E27FC236}">
                <a16:creationId xmlns:a16="http://schemas.microsoft.com/office/drawing/2014/main" id="{94C206F4-9C8E-A8F5-22A4-C9057BCF10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194" y="1503825"/>
            <a:ext cx="9099611" cy="51185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598038-B753-B211-D92D-0D085F4F55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61E0B9-ADB2-67C2-A17D-78BE3C9B6981}"/>
              </a:ext>
            </a:extLst>
          </p:cNvPr>
          <p:cNvSpPr/>
          <p:nvPr/>
        </p:nvSpPr>
        <p:spPr>
          <a:xfrm>
            <a:off x="1546194" y="1503825"/>
            <a:ext cx="9093984" cy="511853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B95484-FC4B-6394-6B7C-3899F7B8FF87}"/>
              </a:ext>
            </a:extLst>
          </p:cNvPr>
          <p:cNvCxnSpPr/>
          <p:nvPr/>
        </p:nvCxnSpPr>
        <p:spPr>
          <a:xfrm>
            <a:off x="0" y="1828800"/>
            <a:ext cx="1546194" cy="87956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40224EC-CEFE-FAD5-70F9-39AF359D1DC9}"/>
              </a:ext>
            </a:extLst>
          </p:cNvPr>
          <p:cNvCxnSpPr/>
          <p:nvPr/>
        </p:nvCxnSpPr>
        <p:spPr>
          <a:xfrm>
            <a:off x="5628" y="2268583"/>
            <a:ext cx="1546194" cy="87956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CA81F-E116-735B-318D-F440C3A9AC80}"/>
              </a:ext>
            </a:extLst>
          </p:cNvPr>
          <p:cNvCxnSpPr/>
          <p:nvPr/>
        </p:nvCxnSpPr>
        <p:spPr>
          <a:xfrm>
            <a:off x="5628" y="2803445"/>
            <a:ext cx="1546194" cy="87956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9F891BA-5616-880A-EFC7-E44820B56FD3}"/>
              </a:ext>
            </a:extLst>
          </p:cNvPr>
          <p:cNvCxnSpPr/>
          <p:nvPr/>
        </p:nvCxnSpPr>
        <p:spPr>
          <a:xfrm>
            <a:off x="-5628" y="1376313"/>
            <a:ext cx="1546194" cy="87956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6C5436E-76E8-F5E2-3297-26762AA6D981}"/>
              </a:ext>
            </a:extLst>
          </p:cNvPr>
          <p:cNvCxnSpPr/>
          <p:nvPr/>
        </p:nvCxnSpPr>
        <p:spPr>
          <a:xfrm>
            <a:off x="-5628" y="3387377"/>
            <a:ext cx="1546194" cy="87956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F3CDA3-FD86-6317-9E2A-8ECA489CCF03}"/>
              </a:ext>
            </a:extLst>
          </p:cNvPr>
          <p:cNvCxnSpPr>
            <a:cxnSpLocks/>
          </p:cNvCxnSpPr>
          <p:nvPr/>
        </p:nvCxnSpPr>
        <p:spPr>
          <a:xfrm flipV="1">
            <a:off x="52252" y="4297256"/>
            <a:ext cx="1491128" cy="91047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D3E592-938C-F10B-C418-963F6B0C887F}"/>
              </a:ext>
            </a:extLst>
          </p:cNvPr>
          <p:cNvCxnSpPr>
            <a:cxnSpLocks/>
          </p:cNvCxnSpPr>
          <p:nvPr/>
        </p:nvCxnSpPr>
        <p:spPr>
          <a:xfrm flipV="1">
            <a:off x="33161" y="4867778"/>
            <a:ext cx="1491128" cy="91047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246F168-4814-EB40-7484-A1A2E5A0BCE4}"/>
              </a:ext>
            </a:extLst>
          </p:cNvPr>
          <p:cNvCxnSpPr>
            <a:cxnSpLocks/>
          </p:cNvCxnSpPr>
          <p:nvPr/>
        </p:nvCxnSpPr>
        <p:spPr>
          <a:xfrm flipV="1">
            <a:off x="60694" y="5431300"/>
            <a:ext cx="1491128" cy="91047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5397208-090B-9091-E9E0-51AF79EB97B7}"/>
              </a:ext>
            </a:extLst>
          </p:cNvPr>
          <p:cNvCxnSpPr>
            <a:cxnSpLocks/>
          </p:cNvCxnSpPr>
          <p:nvPr/>
        </p:nvCxnSpPr>
        <p:spPr>
          <a:xfrm flipV="1">
            <a:off x="33161" y="5942394"/>
            <a:ext cx="1491128" cy="91047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02D0136-1B67-BE8C-5313-6ABAB328EB2B}"/>
              </a:ext>
            </a:extLst>
          </p:cNvPr>
          <p:cNvCxnSpPr>
            <a:cxnSpLocks/>
          </p:cNvCxnSpPr>
          <p:nvPr/>
        </p:nvCxnSpPr>
        <p:spPr>
          <a:xfrm flipV="1">
            <a:off x="10648619" y="1396588"/>
            <a:ext cx="1491128" cy="91047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69BFBAF-4834-4373-2945-53C236BD8E1F}"/>
              </a:ext>
            </a:extLst>
          </p:cNvPr>
          <p:cNvCxnSpPr>
            <a:cxnSpLocks/>
          </p:cNvCxnSpPr>
          <p:nvPr/>
        </p:nvCxnSpPr>
        <p:spPr>
          <a:xfrm flipV="1">
            <a:off x="10667710" y="1851823"/>
            <a:ext cx="1532731" cy="95162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B3B8967-195B-5D39-82DD-85BA0B92FE9D}"/>
              </a:ext>
            </a:extLst>
          </p:cNvPr>
          <p:cNvCxnSpPr>
            <a:cxnSpLocks/>
          </p:cNvCxnSpPr>
          <p:nvPr/>
        </p:nvCxnSpPr>
        <p:spPr>
          <a:xfrm flipV="1">
            <a:off x="10662083" y="2315343"/>
            <a:ext cx="1529917" cy="95162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8CDD68-B905-437C-71A1-3F70D0904E89}"/>
              </a:ext>
            </a:extLst>
          </p:cNvPr>
          <p:cNvCxnSpPr>
            <a:cxnSpLocks/>
          </p:cNvCxnSpPr>
          <p:nvPr/>
        </p:nvCxnSpPr>
        <p:spPr>
          <a:xfrm flipV="1">
            <a:off x="10648619" y="2820015"/>
            <a:ext cx="1491128" cy="91047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15E0613-2A83-16A0-EA4D-E88766767C97}"/>
              </a:ext>
            </a:extLst>
          </p:cNvPr>
          <p:cNvCxnSpPr>
            <a:cxnSpLocks/>
          </p:cNvCxnSpPr>
          <p:nvPr/>
        </p:nvCxnSpPr>
        <p:spPr>
          <a:xfrm flipV="1">
            <a:off x="10671931" y="3356473"/>
            <a:ext cx="1546195" cy="91047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EA1F62-A4AD-EB6D-BE29-BE37AC05FC1D}"/>
              </a:ext>
            </a:extLst>
          </p:cNvPr>
          <p:cNvCxnSpPr/>
          <p:nvPr/>
        </p:nvCxnSpPr>
        <p:spPr>
          <a:xfrm>
            <a:off x="10648619" y="4297256"/>
            <a:ext cx="1546194" cy="87956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9395615-A185-C5B4-5CE3-77430F7C59B6}"/>
              </a:ext>
            </a:extLst>
          </p:cNvPr>
          <p:cNvCxnSpPr>
            <a:cxnSpLocks/>
          </p:cNvCxnSpPr>
          <p:nvPr/>
        </p:nvCxnSpPr>
        <p:spPr>
          <a:xfrm>
            <a:off x="10662083" y="4881187"/>
            <a:ext cx="1486908" cy="8446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47A07F8-EDAD-5692-4573-99C8D55EA619}"/>
              </a:ext>
            </a:extLst>
          </p:cNvPr>
          <p:cNvCxnSpPr>
            <a:cxnSpLocks/>
          </p:cNvCxnSpPr>
          <p:nvPr/>
        </p:nvCxnSpPr>
        <p:spPr>
          <a:xfrm>
            <a:off x="10619074" y="5431300"/>
            <a:ext cx="1539765" cy="88654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B14B028-F5CC-3416-70A8-8E21D2006729}"/>
              </a:ext>
            </a:extLst>
          </p:cNvPr>
          <p:cNvCxnSpPr>
            <a:cxnSpLocks/>
          </p:cNvCxnSpPr>
          <p:nvPr/>
        </p:nvCxnSpPr>
        <p:spPr>
          <a:xfrm>
            <a:off x="10640178" y="5919432"/>
            <a:ext cx="1560263" cy="92701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3659DF0-4856-9D95-4E48-2781B9864226}"/>
              </a:ext>
            </a:extLst>
          </p:cNvPr>
          <p:cNvSpPr/>
          <p:nvPr/>
        </p:nvSpPr>
        <p:spPr>
          <a:xfrm>
            <a:off x="22038" y="1218564"/>
            <a:ext cx="12139748" cy="178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6473-89E3-773F-6B04-5DDFD66E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400" b="1" dirty="0"/>
              <a:t>Concluzii și direcții viitoare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81AB2-E155-86A4-F06B-13766E82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b="1" u="sng" dirty="0">
                <a:solidFill>
                  <a:schemeClr val="accent2"/>
                </a:solidFill>
              </a:rPr>
              <a:t>Dificultăți</a:t>
            </a:r>
          </a:p>
          <a:p>
            <a:pPr>
              <a:buFontTx/>
              <a:buChar char="-"/>
            </a:pPr>
            <a:r>
              <a:rPr lang="ro-RO" dirty="0"/>
              <a:t>determinarea formulei de actualizare a duratei cronometrelor</a:t>
            </a:r>
          </a:p>
          <a:p>
            <a:pPr>
              <a:buFontTx/>
              <a:buChar char="-"/>
            </a:pPr>
            <a:r>
              <a:rPr lang="ro-RO" dirty="0"/>
              <a:t>colectarea de date + simularea traficului</a:t>
            </a:r>
          </a:p>
          <a:p>
            <a:r>
              <a:rPr lang="en-US" b="1" u="sng" dirty="0" err="1">
                <a:solidFill>
                  <a:schemeClr val="accent2"/>
                </a:solidFill>
              </a:rPr>
              <a:t>Defecte</a:t>
            </a:r>
            <a:r>
              <a:rPr lang="en-US" b="1" u="sng" dirty="0">
                <a:solidFill>
                  <a:schemeClr val="accent2"/>
                </a:solidFill>
              </a:rPr>
              <a:t> ale </a:t>
            </a:r>
            <a:r>
              <a:rPr lang="en-US" b="1" u="sng" dirty="0" err="1">
                <a:solidFill>
                  <a:schemeClr val="accent2"/>
                </a:solidFill>
              </a:rPr>
              <a:t>sistemului</a:t>
            </a:r>
            <a:endParaRPr lang="ro-RO" b="1" u="sng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ro-RO" dirty="0"/>
              <a:t>- potențialul unui atac cibernetic la nivel de intersecție</a:t>
            </a:r>
          </a:p>
          <a:p>
            <a:pPr marL="0" indent="0">
              <a:buNone/>
            </a:pPr>
            <a:r>
              <a:rPr lang="ro-RO" dirty="0"/>
              <a:t>- performanța afectată în condiții meteo defavorabile</a:t>
            </a:r>
            <a:endParaRPr lang="en-US" dirty="0"/>
          </a:p>
          <a:p>
            <a:r>
              <a:rPr lang="ro-RO" b="1" u="sng" dirty="0">
                <a:solidFill>
                  <a:schemeClr val="accent2"/>
                </a:solidFill>
              </a:rPr>
              <a:t>Îmbunătățiri de viitor</a:t>
            </a:r>
          </a:p>
          <a:p>
            <a:pPr marL="0" indent="0">
              <a:buNone/>
            </a:pPr>
            <a:r>
              <a:rPr lang="ro-RO" dirty="0"/>
              <a:t>- adăugarea unui mecanism de </a:t>
            </a:r>
            <a:r>
              <a:rPr lang="en-US" dirty="0"/>
              <a:t>“blacklisting”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- m</a:t>
            </a:r>
            <a:r>
              <a:rPr lang="es-ES" dirty="0"/>
              <a:t>en</a:t>
            </a:r>
            <a:r>
              <a:rPr lang="ro-RO" dirty="0"/>
              <a:t>ț</a:t>
            </a:r>
            <a:r>
              <a:rPr lang="es-ES" dirty="0" err="1"/>
              <a:t>inerea</a:t>
            </a:r>
            <a:r>
              <a:rPr lang="es-ES" dirty="0"/>
              <a:t> </a:t>
            </a:r>
            <a:r>
              <a:rPr lang="es-ES" dirty="0" err="1"/>
              <a:t>eviden</a:t>
            </a:r>
            <a:r>
              <a:rPr lang="ro-RO" dirty="0"/>
              <a:t>ț</a:t>
            </a:r>
            <a:r>
              <a:rPr lang="es-ES" dirty="0" err="1"/>
              <a:t>ei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ro-RO" dirty="0"/>
              <a:t>ș</a:t>
            </a:r>
            <a:r>
              <a:rPr lang="es-ES" dirty="0" err="1"/>
              <a:t>inilor</a:t>
            </a:r>
            <a:r>
              <a:rPr lang="es-ES" dirty="0"/>
              <a:t> la nivel </a:t>
            </a:r>
            <a:r>
              <a:rPr lang="es-ES" dirty="0" err="1"/>
              <a:t>geografic</a:t>
            </a:r>
            <a:endParaRPr lang="ro-RO" dirty="0"/>
          </a:p>
          <a:p>
            <a:pPr>
              <a:buFontTx/>
              <a:buChar char="-"/>
            </a:pPr>
            <a:r>
              <a:rPr lang="ro-RO" dirty="0"/>
              <a:t>îmbunătățirea modelului antrenat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92AE45-3D83-D912-6AC9-E1A70509619B}"/>
              </a:ext>
            </a:extLst>
          </p:cNvPr>
          <p:cNvCxnSpPr/>
          <p:nvPr/>
        </p:nvCxnSpPr>
        <p:spPr>
          <a:xfrm>
            <a:off x="838200" y="1429305"/>
            <a:ext cx="621067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89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F6856-D1F9-B19B-1340-DA07C11B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Vă mulțumesc pentru atenția acordată!</a:t>
            </a:r>
            <a:endParaRPr lang="en-US" sz="4800" dirty="0"/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Diner restaurant">
            <a:extLst>
              <a:ext uri="{FF2B5EF4-FFF2-40B4-BE49-F238E27FC236}">
                <a16:creationId xmlns:a16="http://schemas.microsoft.com/office/drawing/2014/main" id="{E0154D86-BFCF-F3C6-C02B-FAA0C7DEC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9" r="12229" b="-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8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3CCA7-2C4C-AD83-C9A3-4B678C3C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o-RO" sz="5400" dirty="0"/>
              <a:t>Introducere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AEC0C-B0E8-4C4C-8D5D-C08BB190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458393" cy="3362016"/>
          </a:xfrm>
        </p:spPr>
        <p:txBody>
          <a:bodyPr>
            <a:normAutofit/>
          </a:bodyPr>
          <a:lstStyle/>
          <a:p>
            <a:r>
              <a:rPr lang="ro-RO" b="1" dirty="0">
                <a:solidFill>
                  <a:schemeClr val="accent2"/>
                </a:solidFill>
              </a:rPr>
              <a:t>Problemă</a:t>
            </a:r>
            <a:r>
              <a:rPr lang="en-US" dirty="0"/>
              <a:t>: </a:t>
            </a:r>
            <a:r>
              <a:rPr lang="en-US" dirty="0" err="1"/>
              <a:t>proasta</a:t>
            </a:r>
            <a:r>
              <a:rPr lang="en-US" dirty="0"/>
              <a:t> </a:t>
            </a:r>
            <a:r>
              <a:rPr lang="en-US" dirty="0" err="1"/>
              <a:t>gestionare</a:t>
            </a:r>
            <a:r>
              <a:rPr lang="en-US" dirty="0"/>
              <a:t> a </a:t>
            </a:r>
            <a:r>
              <a:rPr lang="en-US" dirty="0" err="1"/>
              <a:t>traficului</a:t>
            </a:r>
            <a:endParaRPr lang="en-US" dirty="0"/>
          </a:p>
          <a:p>
            <a:r>
              <a:rPr lang="en-US" b="1" dirty="0" err="1">
                <a:solidFill>
                  <a:schemeClr val="accent2"/>
                </a:solidFill>
              </a:rPr>
              <a:t>Cauz</a:t>
            </a:r>
            <a:r>
              <a:rPr lang="ro-RO" b="1" dirty="0">
                <a:solidFill>
                  <a:schemeClr val="accent2"/>
                </a:solidFill>
              </a:rPr>
              <a:t>ă</a:t>
            </a:r>
            <a:r>
              <a:rPr lang="en-US" dirty="0"/>
              <a:t>: </a:t>
            </a:r>
            <a:r>
              <a:rPr lang="ro-RO" dirty="0"/>
              <a:t> numărul ridicat de intersecții în spațiul urban</a:t>
            </a:r>
          </a:p>
          <a:p>
            <a:r>
              <a:rPr lang="ro-RO" b="1" dirty="0">
                <a:solidFill>
                  <a:schemeClr val="accent2"/>
                </a:solidFill>
              </a:rPr>
              <a:t>Soluție</a:t>
            </a:r>
            <a:r>
              <a:rPr lang="en-US" dirty="0"/>
              <a:t>: </a:t>
            </a:r>
            <a:r>
              <a:rPr lang="en-US" dirty="0" err="1"/>
              <a:t>dezvoltarea</a:t>
            </a:r>
            <a:r>
              <a:rPr lang="en-US" dirty="0"/>
              <a:t> de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inteligente</a:t>
            </a:r>
            <a:r>
              <a:rPr lang="en-US" dirty="0"/>
              <a:t> de </a:t>
            </a:r>
            <a:r>
              <a:rPr lang="en-US" dirty="0" err="1"/>
              <a:t>gestionare</a:t>
            </a:r>
            <a:r>
              <a:rPr lang="en-US" dirty="0"/>
              <a:t> a </a:t>
            </a:r>
            <a:r>
              <a:rPr lang="en-US" dirty="0" err="1"/>
              <a:t>traficului</a:t>
            </a:r>
            <a:r>
              <a:rPr lang="en-US" dirty="0"/>
              <a:t>(ITS)</a:t>
            </a:r>
          </a:p>
        </p:txBody>
      </p:sp>
      <p:pic>
        <p:nvPicPr>
          <p:cNvPr id="7" name="Picture 6" descr="Busy zebra crossing in city">
            <a:extLst>
              <a:ext uri="{FF2B5EF4-FFF2-40B4-BE49-F238E27FC236}">
                <a16:creationId xmlns:a16="http://schemas.microsoft.com/office/drawing/2014/main" id="{E3CCF22A-83C7-CA44-A651-D96472526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04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54ABB-32AA-6A9A-5218-3CAC679A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556173" cy="1956841"/>
          </a:xfrm>
        </p:spPr>
        <p:txBody>
          <a:bodyPr anchor="b">
            <a:normAutofit/>
          </a:bodyPr>
          <a:lstStyle/>
          <a:p>
            <a:r>
              <a:rPr lang="ro-RO" sz="5400" dirty="0"/>
              <a:t>Scopuri și obiective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C4909-56F3-6F20-D811-D7D9717B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56174" cy="3320668"/>
          </a:xfrm>
        </p:spPr>
        <p:txBody>
          <a:bodyPr>
            <a:normAutofit/>
          </a:bodyPr>
          <a:lstStyle/>
          <a:p>
            <a:r>
              <a:rPr lang="ro-RO" sz="2200" dirty="0"/>
              <a:t>Dezvoltarea unui </a:t>
            </a:r>
            <a:r>
              <a:rPr lang="ro-RO" sz="2200" dirty="0">
                <a:solidFill>
                  <a:schemeClr val="accent2"/>
                </a:solidFill>
              </a:rPr>
              <a:t>nou sistem </a:t>
            </a:r>
            <a:r>
              <a:rPr lang="ro-RO" sz="2200" dirty="0"/>
              <a:t>de semaforizare care să fie</a:t>
            </a:r>
            <a:r>
              <a:rPr lang="en-US" sz="2200" dirty="0"/>
              <a:t>: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-</a:t>
            </a:r>
            <a:r>
              <a:rPr lang="en-US" sz="2200" dirty="0"/>
              <a:t> 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Performant </a:t>
            </a:r>
            <a:r>
              <a:rPr lang="ro-RO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ș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accesibil</a:t>
            </a:r>
            <a:endParaRPr lang="en-US" sz="22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0" dirty="0">
                <a:effectLst/>
                <a:latin typeface="Consolas" panose="020B0609020204030204" pitchFamily="49" charset="0"/>
              </a:rPr>
              <a:t>-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Adaptabil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la 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orice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condi</a:t>
            </a:r>
            <a:r>
              <a:rPr lang="ro-RO" sz="2200" dirty="0">
                <a:solidFill>
                  <a:schemeClr val="accent2"/>
                </a:solidFill>
                <a:latin typeface="Consolas" panose="020B0609020204030204" pitchFamily="49" charset="0"/>
              </a:rPr>
              <a:t>ț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trafic</a:t>
            </a:r>
            <a:endParaRPr lang="en-US" sz="22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-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Scalabil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la </a:t>
            </a:r>
            <a:r>
              <a:rPr lang="en-US" sz="2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nivel</a:t>
            </a:r>
            <a:r>
              <a:rPr lang="en-US" sz="2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global 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picture containing art, circle, graphics, darkness&#10;&#10;Description automatically generated">
            <a:extLst>
              <a:ext uri="{FF2B5EF4-FFF2-40B4-BE49-F238E27FC236}">
                <a16:creationId xmlns:a16="http://schemas.microsoft.com/office/drawing/2014/main" id="{63E87C78-E419-3CB1-6FDF-7731E25F9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01" r="1754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339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16D38-CF45-CA3F-865C-1FBC41E7C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95" r="-2" b="416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47C1F0-A50C-5BFD-569E-BE1E5CD0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5" y="1810327"/>
            <a:ext cx="3430002" cy="36823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Istoric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gestionării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traficului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0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land vehicle, vehicle, car, way">
            <a:extLst>
              <a:ext uri="{FF2B5EF4-FFF2-40B4-BE49-F238E27FC236}">
                <a16:creationId xmlns:a16="http://schemas.microsoft.com/office/drawing/2014/main" id="{C8370D83-9249-1508-EC66-0BCDE120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9" r="848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D6BE2-B45D-1BC4-C615-1858331A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37" y="299472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 err="1"/>
              <a:t>Sisteme</a:t>
            </a:r>
            <a:r>
              <a:rPr lang="en-US" sz="4000" dirty="0"/>
              <a:t> </a:t>
            </a:r>
            <a:r>
              <a:rPr lang="en-US" sz="4000" dirty="0" err="1"/>
              <a:t>bazate</a:t>
            </a:r>
            <a:r>
              <a:rPr lang="en-US" sz="4000" dirty="0"/>
              <a:t> pe </a:t>
            </a:r>
            <a:r>
              <a:rPr lang="en-US" sz="4000" dirty="0" err="1"/>
              <a:t>detec</a:t>
            </a:r>
            <a:r>
              <a:rPr lang="ro-RO" sz="4000" dirty="0"/>
              <a:t>ț</a:t>
            </a:r>
            <a:r>
              <a:rPr lang="en-US" sz="4000" dirty="0" err="1"/>
              <a:t>ia</a:t>
            </a:r>
            <a:r>
              <a:rPr lang="en-US" sz="4000" dirty="0"/>
              <a:t> de </a:t>
            </a:r>
            <a:r>
              <a:rPr lang="en-US" sz="4000" dirty="0" err="1"/>
              <a:t>obiecte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6EFB9-25A1-F390-69C2-95117B56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5" y="2498855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 detecție pe bază de imagini</a:t>
            </a:r>
          </a:p>
          <a:p>
            <a:r>
              <a:rPr lang="it-IT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: 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it-IT" sz="2000" b="0" dirty="0">
                <a:effectLst/>
                <a:latin typeface="Consolas" panose="020B0609020204030204" pitchFamily="49" charset="0"/>
              </a:rPr>
              <a:t>complexitate computa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ț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ional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ă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 mare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it-IT" sz="2000" b="0" dirty="0">
                <a:effectLst/>
                <a:latin typeface="Consolas" panose="020B0609020204030204" pitchFamily="49" charset="0"/>
              </a:rPr>
              <a:t>neeficiente 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î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n condi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ț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i neprielnice de mediu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917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349F-1B5D-17E0-CAAE-45CF242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899" y="537891"/>
            <a:ext cx="3450566" cy="1655483"/>
          </a:xfrm>
        </p:spPr>
        <p:txBody>
          <a:bodyPr anchor="b">
            <a:normAutofit/>
          </a:bodyPr>
          <a:lstStyle/>
          <a:p>
            <a:r>
              <a:rPr lang="en-US" sz="4000" b="0" dirty="0" err="1">
                <a:effectLst/>
              </a:rPr>
              <a:t>Sisteme</a:t>
            </a:r>
            <a:r>
              <a:rPr lang="en-US" sz="4000" b="0" dirty="0">
                <a:effectLst/>
              </a:rPr>
              <a:t> </a:t>
            </a:r>
            <a:r>
              <a:rPr lang="en-US" sz="4000" b="0" dirty="0" err="1">
                <a:effectLst/>
              </a:rPr>
              <a:t>bazate</a:t>
            </a:r>
            <a:r>
              <a:rPr lang="en-US" sz="4000" b="0" dirty="0">
                <a:effectLst/>
              </a:rPr>
              <a:t> pe </a:t>
            </a:r>
            <a:r>
              <a:rPr lang="en-US" sz="4000" b="0" dirty="0" err="1">
                <a:effectLst/>
              </a:rPr>
              <a:t>senzori</a:t>
            </a:r>
            <a:br>
              <a:rPr lang="en-US" sz="2800" b="0" dirty="0">
                <a:effectLst/>
                <a:latin typeface="Consolas" panose="020B0609020204030204" pitchFamily="49" charset="0"/>
              </a:rPr>
            </a:br>
            <a:endParaRPr lang="en-US" sz="2800" dirty="0"/>
          </a:p>
        </p:txBody>
      </p:sp>
      <p:pic>
        <p:nvPicPr>
          <p:cNvPr id="5" name="Picture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9CDE919A-DA18-AE9B-5E3C-DFE704051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904F-F3F6-A00B-653A-82494EC1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899" y="2418408"/>
            <a:ext cx="3450566" cy="3540265"/>
          </a:xfrm>
        </p:spPr>
        <p:txBody>
          <a:bodyPr>
            <a:normAutofit/>
          </a:bodyPr>
          <a:lstStyle/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plasarea de senzori în carosabil</a:t>
            </a:r>
          </a:p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costuri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mari</a:t>
            </a:r>
            <a:endParaRPr lang="en-US" sz="2000" b="0" dirty="0">
              <a:effectLst/>
              <a:latin typeface="Consolas" panose="020B0609020204030204" pitchFamily="49" charset="0"/>
            </a:endParaRPr>
          </a:p>
          <a:p>
            <a:endParaRPr lang="en-US" sz="2000" b="0" dirty="0">
              <a:effectLst/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4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F4159-8ACA-9830-C85C-E75F647E7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Sisteme care sincronizeaz</a:t>
            </a:r>
            <a:r>
              <a:rPr lang="ro-RO" sz="4800"/>
              <a:t>ă</a:t>
            </a:r>
            <a:r>
              <a:rPr lang="en-US" sz="4800"/>
              <a:t> traficul</a:t>
            </a:r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BF6889F-287B-CC43-A895-BF145ED9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1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-număr minim</a:t>
            </a:r>
            <a:r>
              <a:rPr lang="it-IT" sz="2000" b="0" dirty="0">
                <a:effectLst/>
                <a:latin typeface="Consolas" panose="020B0609020204030204" pitchFamily="49" charset="0"/>
              </a:rPr>
              <a:t> de opriri/pornir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i</a:t>
            </a:r>
          </a:p>
          <a:p>
            <a:r>
              <a:rPr lang="en-US" sz="2400" b="1" u="sng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presupune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vitez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ă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constant</a:t>
            </a:r>
            <a:r>
              <a:rPr lang="ro-RO" sz="2000" b="0" dirty="0">
                <a:effectLst/>
                <a:latin typeface="Consolas" panose="020B0609020204030204" pitchFamily="49" charset="0"/>
              </a:rPr>
              <a:t>ă a traficului</a:t>
            </a:r>
          </a:p>
          <a:p>
            <a:pPr marL="0" indent="0">
              <a:buNone/>
            </a:pPr>
            <a:r>
              <a:rPr lang="ro-RO" sz="2000" dirty="0">
                <a:latin typeface="Consolas" panose="020B0609020204030204" pitchFamily="49" charset="0"/>
              </a:rPr>
              <a:t>-ineficiente la intersecția a două rute principale</a:t>
            </a:r>
            <a:endParaRPr lang="ro-RO" sz="20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 descr="A line of cars on a road&#10;&#10;Description automatically generated with low confidence">
            <a:extLst>
              <a:ext uri="{FF2B5EF4-FFF2-40B4-BE49-F238E27FC236}">
                <a16:creationId xmlns:a16="http://schemas.microsoft.com/office/drawing/2014/main" id="{ED4D0B16-ECC5-7D5D-3F61-73D8B1B7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26" y="3234906"/>
            <a:ext cx="5888336" cy="22601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FD63948A-6BA9-D9FA-6C4F-0BC388B2E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0" r="24766" b="-1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Freeform: Shape 14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Freeform: Shape 15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8A45AC-5DF1-B278-CB3A-F54F090D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 fontScale="90000"/>
          </a:bodyPr>
          <a:lstStyle/>
          <a:p>
            <a:r>
              <a:rPr lang="it-IT" sz="40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Sisteme bazate pe logica fuzzy</a:t>
            </a:r>
            <a:br>
              <a:rPr lang="it-IT" sz="33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en-US" sz="33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E3B4-AB49-D2BD-6279-869465397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15756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Principiu</a:t>
            </a:r>
            <a:r>
              <a:rPr lang="en-US" sz="2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2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ro-RO" sz="2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sz="18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ro-RO" sz="18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o-RO" sz="1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sz="2000" b="0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aproximarea</a:t>
            </a:r>
            <a:r>
              <a:rPr lang="en-US" sz="20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dirty="0">
                <a:solidFill>
                  <a:schemeClr val="tx2"/>
                </a:solidFill>
                <a:latin typeface="Consolas" panose="020B0609020204030204" pitchFamily="49" charset="0"/>
              </a:rPr>
              <a:t>duratei luminii verzi folosind seturi fuzzy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Dezavantaje</a:t>
            </a:r>
            <a:r>
              <a:rPr lang="en-US" sz="24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:</a:t>
            </a:r>
            <a:endParaRPr lang="ro-RO" sz="2400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20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training real-time</a:t>
            </a:r>
            <a:r>
              <a:rPr lang="ro-RO" sz="20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de durate mari</a:t>
            </a:r>
          </a:p>
          <a:p>
            <a:pPr marL="0" indent="0">
              <a:buNone/>
            </a:pPr>
            <a:r>
              <a:rPr lang="ro-RO" sz="2000" dirty="0">
                <a:solidFill>
                  <a:schemeClr val="tx2"/>
                </a:solidFill>
                <a:latin typeface="Consolas" panose="020B0609020204030204" pitchFamily="49" charset="0"/>
              </a:rPr>
              <a:t>-traficul poate fi îngreunat</a:t>
            </a:r>
            <a:endParaRPr lang="ro-RO" sz="2000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6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749</Words>
  <Application>Microsoft Office PowerPoint</Application>
  <PresentationFormat>Widescreen</PresentationFormat>
  <Paragraphs>130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Office Theme</vt:lpstr>
      <vt:lpstr>Traffic Manager</vt:lpstr>
      <vt:lpstr>Agendă</vt:lpstr>
      <vt:lpstr>Introducere</vt:lpstr>
      <vt:lpstr>Scopuri și obiective</vt:lpstr>
      <vt:lpstr>Istoric al gestionării traficului</vt:lpstr>
      <vt:lpstr>Sisteme bazate pe detecția de obiecte</vt:lpstr>
      <vt:lpstr>Sisteme bazate pe senzori </vt:lpstr>
      <vt:lpstr>Sisteme care sincronizează traficul</vt:lpstr>
      <vt:lpstr>Sisteme bazate pe logica fuzzy </vt:lpstr>
      <vt:lpstr>Management bazat pe Sisteme de comunicare de acoperire mică(DSRC)</vt:lpstr>
      <vt:lpstr>Abordarea problemei</vt:lpstr>
      <vt:lpstr>Sistemul nostru de gestionare a traficului</vt:lpstr>
      <vt:lpstr>Principii de bază ale sistemului</vt:lpstr>
      <vt:lpstr>Traffic Observer(TO)</vt:lpstr>
      <vt:lpstr>Vehicle Tracker(VT)</vt:lpstr>
      <vt:lpstr>Proxy</vt:lpstr>
      <vt:lpstr>Junction Main Server (JMS)</vt:lpstr>
      <vt:lpstr>Stări ale traficului</vt:lpstr>
      <vt:lpstr>Modul de alegere al următoarei stări</vt:lpstr>
      <vt:lpstr>Exemple de tranziții ale traficului</vt:lpstr>
      <vt:lpstr>Influența traficului</vt:lpstr>
      <vt:lpstr>Impactul modificării cronometrelor</vt:lpstr>
      <vt:lpstr>Control al traficului</vt:lpstr>
      <vt:lpstr>Detalii de implementare </vt:lpstr>
      <vt:lpstr>Tehnologii folosite</vt:lpstr>
      <vt:lpstr>Structură a proiectului</vt:lpstr>
      <vt:lpstr>Exemplu de rulare a sistemului</vt:lpstr>
      <vt:lpstr>Concluzii și direcții viitoare</vt:lpstr>
      <vt:lpstr>Vă mulțumesc pentru atenția acordată!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Manager</dc:title>
  <dc:creator>Mihai Gherghinescu</dc:creator>
  <cp:lastModifiedBy>Mihai Gherghinescu</cp:lastModifiedBy>
  <cp:revision>30</cp:revision>
  <dcterms:created xsi:type="dcterms:W3CDTF">2023-06-26T09:58:54Z</dcterms:created>
  <dcterms:modified xsi:type="dcterms:W3CDTF">2023-07-01T15:01:21Z</dcterms:modified>
</cp:coreProperties>
</file>